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0" r:id="rId4"/>
    <p:sldId id="266" r:id="rId5"/>
    <p:sldId id="257" r:id="rId6"/>
    <p:sldId id="258" r:id="rId7"/>
    <p:sldId id="259" r:id="rId8"/>
    <p:sldId id="261" r:id="rId9"/>
    <p:sldId id="262" r:id="rId10"/>
    <p:sldId id="267" r:id="rId11"/>
    <p:sldId id="263" r:id="rId12"/>
    <p:sldId id="268" r:id="rId13"/>
    <p:sldId id="269" r:id="rId14"/>
    <p:sldId id="270" r:id="rId15"/>
    <p:sldId id="26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8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DCF761-B56F-4F6F-A0F4-65B4047083A6}" type="datetimeFigureOut">
              <a:rPr lang="en-ZA" smtClean="0"/>
              <a:t>04/03/2022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85AD518-94DD-45C3-AD38-596DD4DEA6F4}" type="slidenum">
              <a:rPr lang="en-ZA" smtClean="0"/>
              <a:t>‹#›</a:t>
            </a:fld>
            <a:endParaRPr lang="en-ZA" dirty="0"/>
          </a:p>
        </p:txBody>
      </p:sp>
    </p:spTree>
    <p:extLst>
      <p:ext uri="{BB962C8B-B14F-4D97-AF65-F5344CB8AC3E}">
        <p14:creationId xmlns:p14="http://schemas.microsoft.com/office/powerpoint/2010/main" val="256170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DCF761-B56F-4F6F-A0F4-65B4047083A6}" type="datetimeFigureOut">
              <a:rPr lang="en-ZA" smtClean="0"/>
              <a:t>04/03/2022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85AD518-94DD-45C3-AD38-596DD4DEA6F4}" type="slidenum">
              <a:rPr lang="en-ZA" smtClean="0"/>
              <a:t>‹#›</a:t>
            </a:fld>
            <a:endParaRPr lang="en-ZA" dirty="0"/>
          </a:p>
        </p:txBody>
      </p:sp>
    </p:spTree>
    <p:extLst>
      <p:ext uri="{BB962C8B-B14F-4D97-AF65-F5344CB8AC3E}">
        <p14:creationId xmlns:p14="http://schemas.microsoft.com/office/powerpoint/2010/main" val="3125312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DCF761-B56F-4F6F-A0F4-65B4047083A6}" type="datetimeFigureOut">
              <a:rPr lang="en-ZA" smtClean="0"/>
              <a:t>04/03/2022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85AD518-94DD-45C3-AD38-596DD4DEA6F4}" type="slidenum">
              <a:rPr lang="en-ZA" smtClean="0"/>
              <a:t>‹#›</a:t>
            </a:fld>
            <a:endParaRPr lang="en-ZA" dirty="0"/>
          </a:p>
        </p:txBody>
      </p:sp>
    </p:spTree>
    <p:extLst>
      <p:ext uri="{BB962C8B-B14F-4D97-AF65-F5344CB8AC3E}">
        <p14:creationId xmlns:p14="http://schemas.microsoft.com/office/powerpoint/2010/main" val="424789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DCF761-B56F-4F6F-A0F4-65B4047083A6}" type="datetimeFigureOut">
              <a:rPr lang="en-ZA" smtClean="0"/>
              <a:t>04/03/2022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85AD518-94DD-45C3-AD38-596DD4DEA6F4}" type="slidenum">
              <a:rPr lang="en-ZA" smtClean="0"/>
              <a:t>‹#›</a:t>
            </a:fld>
            <a:endParaRPr lang="en-ZA" dirty="0"/>
          </a:p>
        </p:txBody>
      </p:sp>
    </p:spTree>
    <p:extLst>
      <p:ext uri="{BB962C8B-B14F-4D97-AF65-F5344CB8AC3E}">
        <p14:creationId xmlns:p14="http://schemas.microsoft.com/office/powerpoint/2010/main" val="133344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DCF761-B56F-4F6F-A0F4-65B4047083A6}" type="datetimeFigureOut">
              <a:rPr lang="en-ZA" smtClean="0"/>
              <a:t>04/03/2022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85AD518-94DD-45C3-AD38-596DD4DEA6F4}" type="slidenum">
              <a:rPr lang="en-ZA" smtClean="0"/>
              <a:t>‹#›</a:t>
            </a:fld>
            <a:endParaRPr lang="en-ZA" dirty="0"/>
          </a:p>
        </p:txBody>
      </p:sp>
    </p:spTree>
    <p:extLst>
      <p:ext uri="{BB962C8B-B14F-4D97-AF65-F5344CB8AC3E}">
        <p14:creationId xmlns:p14="http://schemas.microsoft.com/office/powerpoint/2010/main" val="1062788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DCF761-B56F-4F6F-A0F4-65B4047083A6}" type="datetimeFigureOut">
              <a:rPr lang="en-ZA" smtClean="0"/>
              <a:t>04/03/2022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585AD518-94DD-45C3-AD38-596DD4DEA6F4}" type="slidenum">
              <a:rPr lang="en-ZA" smtClean="0"/>
              <a:t>‹#›</a:t>
            </a:fld>
            <a:endParaRPr lang="en-ZA" dirty="0"/>
          </a:p>
        </p:txBody>
      </p:sp>
    </p:spTree>
    <p:extLst>
      <p:ext uri="{BB962C8B-B14F-4D97-AF65-F5344CB8AC3E}">
        <p14:creationId xmlns:p14="http://schemas.microsoft.com/office/powerpoint/2010/main" val="51310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DCF761-B56F-4F6F-A0F4-65B4047083A6}" type="datetimeFigureOut">
              <a:rPr lang="en-ZA" smtClean="0"/>
              <a:t>04/03/2022</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585AD518-94DD-45C3-AD38-596DD4DEA6F4}" type="slidenum">
              <a:rPr lang="en-ZA" smtClean="0"/>
              <a:t>‹#›</a:t>
            </a:fld>
            <a:endParaRPr lang="en-ZA" dirty="0"/>
          </a:p>
        </p:txBody>
      </p:sp>
    </p:spTree>
    <p:extLst>
      <p:ext uri="{BB962C8B-B14F-4D97-AF65-F5344CB8AC3E}">
        <p14:creationId xmlns:p14="http://schemas.microsoft.com/office/powerpoint/2010/main" val="355752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F761-B56F-4F6F-A0F4-65B4047083A6}" type="datetimeFigureOut">
              <a:rPr lang="en-ZA" smtClean="0"/>
              <a:t>04/03/2022</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585AD518-94DD-45C3-AD38-596DD4DEA6F4}" type="slidenum">
              <a:rPr lang="en-ZA" smtClean="0"/>
              <a:t>‹#›</a:t>
            </a:fld>
            <a:endParaRPr lang="en-ZA" dirty="0"/>
          </a:p>
        </p:txBody>
      </p:sp>
    </p:spTree>
    <p:extLst>
      <p:ext uri="{BB962C8B-B14F-4D97-AF65-F5344CB8AC3E}">
        <p14:creationId xmlns:p14="http://schemas.microsoft.com/office/powerpoint/2010/main" val="207220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CF761-B56F-4F6F-A0F4-65B4047083A6}" type="datetimeFigureOut">
              <a:rPr lang="en-ZA" smtClean="0"/>
              <a:t>04/03/2022</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585AD518-94DD-45C3-AD38-596DD4DEA6F4}" type="slidenum">
              <a:rPr lang="en-ZA" smtClean="0"/>
              <a:t>‹#›</a:t>
            </a:fld>
            <a:endParaRPr lang="en-ZA" dirty="0"/>
          </a:p>
        </p:txBody>
      </p:sp>
    </p:spTree>
    <p:extLst>
      <p:ext uri="{BB962C8B-B14F-4D97-AF65-F5344CB8AC3E}">
        <p14:creationId xmlns:p14="http://schemas.microsoft.com/office/powerpoint/2010/main" val="295674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DCF761-B56F-4F6F-A0F4-65B4047083A6}" type="datetimeFigureOut">
              <a:rPr lang="en-ZA" smtClean="0"/>
              <a:t>04/03/2022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585AD518-94DD-45C3-AD38-596DD4DEA6F4}" type="slidenum">
              <a:rPr lang="en-ZA" smtClean="0"/>
              <a:t>‹#›</a:t>
            </a:fld>
            <a:endParaRPr lang="en-ZA" dirty="0"/>
          </a:p>
        </p:txBody>
      </p:sp>
    </p:spTree>
    <p:extLst>
      <p:ext uri="{BB962C8B-B14F-4D97-AF65-F5344CB8AC3E}">
        <p14:creationId xmlns:p14="http://schemas.microsoft.com/office/powerpoint/2010/main" val="215172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DCF761-B56F-4F6F-A0F4-65B4047083A6}" type="datetimeFigureOut">
              <a:rPr lang="en-ZA" smtClean="0"/>
              <a:t>04/03/2022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585AD518-94DD-45C3-AD38-596DD4DEA6F4}" type="slidenum">
              <a:rPr lang="en-ZA" smtClean="0"/>
              <a:t>‹#›</a:t>
            </a:fld>
            <a:endParaRPr lang="en-ZA" dirty="0"/>
          </a:p>
        </p:txBody>
      </p:sp>
    </p:spTree>
    <p:extLst>
      <p:ext uri="{BB962C8B-B14F-4D97-AF65-F5344CB8AC3E}">
        <p14:creationId xmlns:p14="http://schemas.microsoft.com/office/powerpoint/2010/main" val="3717499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CF761-B56F-4F6F-A0F4-65B4047083A6}" type="datetimeFigureOut">
              <a:rPr lang="en-ZA" smtClean="0"/>
              <a:t>04/03/2022</a:t>
            </a:fld>
            <a:endParaRPr lang="en-Z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AD518-94DD-45C3-AD38-596DD4DEA6F4}" type="slidenum">
              <a:rPr lang="en-ZA" smtClean="0"/>
              <a:t>‹#›</a:t>
            </a:fld>
            <a:endParaRPr lang="en-ZA" dirty="0"/>
          </a:p>
        </p:txBody>
      </p:sp>
    </p:spTree>
    <p:extLst>
      <p:ext uri="{BB962C8B-B14F-4D97-AF65-F5344CB8AC3E}">
        <p14:creationId xmlns:p14="http://schemas.microsoft.com/office/powerpoint/2010/main" val="220932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12D222-D017-4FF4-A80D-CC8532862ECF}"/>
              </a:ext>
            </a:extLst>
          </p:cNvPr>
          <p:cNvPicPr>
            <a:picLocks noChangeAspect="1"/>
          </p:cNvPicPr>
          <p:nvPr/>
        </p:nvPicPr>
        <p:blipFill>
          <a:blip r:embed="rId2"/>
          <a:stretch>
            <a:fillRect/>
          </a:stretch>
        </p:blipFill>
        <p:spPr>
          <a:xfrm>
            <a:off x="1998641" y="0"/>
            <a:ext cx="5146717" cy="6858000"/>
          </a:xfrm>
          <a:prstGeom prst="rect">
            <a:avLst/>
          </a:prstGeom>
        </p:spPr>
      </p:pic>
      <p:sp>
        <p:nvSpPr>
          <p:cNvPr id="3" name="Subtitle 2">
            <a:extLst>
              <a:ext uri="{FF2B5EF4-FFF2-40B4-BE49-F238E27FC236}">
                <a16:creationId xmlns:a16="http://schemas.microsoft.com/office/drawing/2014/main" id="{25999EBE-09E7-4C49-B230-B6591123D104}"/>
              </a:ext>
            </a:extLst>
          </p:cNvPr>
          <p:cNvSpPr>
            <a:spLocks noGrp="1"/>
          </p:cNvSpPr>
          <p:nvPr>
            <p:ph type="subTitle" idx="1"/>
          </p:nvPr>
        </p:nvSpPr>
        <p:spPr>
          <a:xfrm>
            <a:off x="1329431" y="5756011"/>
            <a:ext cx="6858000" cy="568171"/>
          </a:xfrm>
        </p:spPr>
        <p:txBody>
          <a:bodyPr/>
          <a:lstStyle/>
          <a:p>
            <a:r>
              <a:rPr lang="af-ZA" b="1" dirty="0">
                <a:solidFill>
                  <a:schemeClr val="bg1"/>
                </a:solidFill>
                <a:effectLst>
                  <a:outerShdw blurRad="38100" dist="38100" dir="2700000" algn="tl">
                    <a:srgbClr val="000000">
                      <a:alpha val="43137"/>
                    </a:srgbClr>
                  </a:outerShdw>
                </a:effectLst>
              </a:rPr>
              <a:t>Daarom dan…...</a:t>
            </a:r>
          </a:p>
        </p:txBody>
      </p:sp>
      <p:sp>
        <p:nvSpPr>
          <p:cNvPr id="2" name="Title 1">
            <a:extLst>
              <a:ext uri="{FF2B5EF4-FFF2-40B4-BE49-F238E27FC236}">
                <a16:creationId xmlns:a16="http://schemas.microsoft.com/office/drawing/2014/main" id="{ED394253-941F-4A9F-A1B2-A8F861D8AC83}"/>
              </a:ext>
            </a:extLst>
          </p:cNvPr>
          <p:cNvSpPr>
            <a:spLocks noGrp="1"/>
          </p:cNvSpPr>
          <p:nvPr>
            <p:ph type="ctrTitle"/>
          </p:nvPr>
        </p:nvSpPr>
        <p:spPr>
          <a:xfrm>
            <a:off x="490491" y="2210538"/>
            <a:ext cx="7772400" cy="979827"/>
          </a:xfrm>
        </p:spPr>
        <p:txBody>
          <a:bodyPr/>
          <a:lstStyle/>
          <a:p>
            <a:r>
              <a:rPr lang="af-ZA" b="1" dirty="0">
                <a:solidFill>
                  <a:schemeClr val="bg1"/>
                </a:solidFill>
                <a:effectLst>
                  <a:outerShdw blurRad="38100" dist="38100" dir="2700000" algn="tl">
                    <a:srgbClr val="000000">
                      <a:alpha val="43137"/>
                    </a:srgbClr>
                  </a:outerShdw>
                </a:effectLst>
              </a:rPr>
              <a:t>Vir ewige heerlikheid</a:t>
            </a:r>
          </a:p>
        </p:txBody>
      </p:sp>
    </p:spTree>
    <p:extLst>
      <p:ext uri="{BB962C8B-B14F-4D97-AF65-F5344CB8AC3E}">
        <p14:creationId xmlns:p14="http://schemas.microsoft.com/office/powerpoint/2010/main" val="101300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6A28-792C-4F12-9F58-782B8E452852}"/>
              </a:ext>
            </a:extLst>
          </p:cNvPr>
          <p:cNvSpPr>
            <a:spLocks noGrp="1"/>
          </p:cNvSpPr>
          <p:nvPr>
            <p:ph type="title"/>
          </p:nvPr>
        </p:nvSpPr>
        <p:spPr>
          <a:xfrm>
            <a:off x="79898" y="10019"/>
            <a:ext cx="8975323" cy="1325563"/>
          </a:xfrm>
        </p:spPr>
        <p:txBody>
          <a:bodyPr/>
          <a:lstStyle/>
          <a:p>
            <a:r>
              <a:rPr lang="af-ZA" b="1" dirty="0">
                <a:effectLst>
                  <a:outerShdw blurRad="38100" dist="38100" dir="2700000" algn="tl">
                    <a:srgbClr val="000000">
                      <a:alpha val="43137"/>
                    </a:srgbClr>
                  </a:outerShdw>
                </a:effectLst>
              </a:rPr>
              <a:t>Middernag, wanneer die koets na ‘n pampoen terug verander.</a:t>
            </a:r>
          </a:p>
        </p:txBody>
      </p:sp>
      <p:sp>
        <p:nvSpPr>
          <p:cNvPr id="4" name="TextBox 3">
            <a:extLst>
              <a:ext uri="{FF2B5EF4-FFF2-40B4-BE49-F238E27FC236}">
                <a16:creationId xmlns:a16="http://schemas.microsoft.com/office/drawing/2014/main" id="{51A4B091-2648-4F5C-8B49-2D37431A427C}"/>
              </a:ext>
            </a:extLst>
          </p:cNvPr>
          <p:cNvSpPr txBox="1"/>
          <p:nvPr/>
        </p:nvSpPr>
        <p:spPr>
          <a:xfrm>
            <a:off x="79897" y="1546412"/>
            <a:ext cx="8975324" cy="3170099"/>
          </a:xfrm>
          <a:prstGeom prst="rect">
            <a:avLst/>
          </a:prstGeom>
          <a:solidFill>
            <a:schemeClr val="accent1">
              <a:lumMod val="20000"/>
              <a:lumOff val="80000"/>
            </a:schemeClr>
          </a:solidFill>
          <a:ln>
            <a:solidFill>
              <a:schemeClr val="accent1"/>
            </a:solidFill>
          </a:ln>
        </p:spPr>
        <p:txBody>
          <a:bodyPr wrap="square">
            <a:spAutoFit/>
          </a:bodyPr>
          <a:lstStyle/>
          <a:p>
            <a:pPr>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sz="2000" dirty="0">
                <a:solidFill>
                  <a:srgbClr val="008080"/>
                </a:solidFill>
                <a:latin typeface="Verdana" panose="020B0604030504040204" pitchFamily="34" charset="0"/>
                <a:cs typeface="Verdana" panose="020B0604030504040204" pitchFamily="34" charset="0"/>
              </a:rPr>
              <a:t>Mat 24:30  </a:t>
            </a:r>
            <a:r>
              <a:rPr lang="af-ZA" sz="2000" dirty="0">
                <a:effectLst/>
                <a:latin typeface="Verdana" panose="020B0604030504040204" pitchFamily="34" charset="0"/>
                <a:ea typeface="Calibri" panose="020F0502020204030204" pitchFamily="34" charset="0"/>
                <a:cs typeface="Verdana" panose="020B0604030504040204" pitchFamily="34" charset="0"/>
              </a:rPr>
              <a:t>En dan sal die teken van die Seun van die mens in die hemel verskyn, en dan sal al die stamme van die aarde rou bedryf en die Seun van die mens sien kom op die wolke van die hemel met groot krag en heerlikheid. </a:t>
            </a:r>
            <a:r>
              <a:rPr lang="af-ZA" sz="20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Mat 24:31</a:t>
            </a:r>
            <a:r>
              <a:rPr lang="af-ZA" sz="2000" dirty="0">
                <a:effectLst/>
                <a:latin typeface="Verdana" panose="020B0604030504040204" pitchFamily="34" charset="0"/>
                <a:ea typeface="Calibri" panose="020F0502020204030204" pitchFamily="34" charset="0"/>
                <a:cs typeface="Verdana" panose="020B0604030504040204" pitchFamily="34" charset="0"/>
              </a:rPr>
              <a:t>  En Hy sal sy engele uitstuur met harde trompetgeluid, en hulle sal sy uitverkorenes versamel uit die vier windstreke, van die een einde van die hemele af tot die ander einde daarvan. </a:t>
            </a:r>
            <a:r>
              <a:rPr lang="af-ZA" sz="20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Mat 24:32</a:t>
            </a:r>
            <a:r>
              <a:rPr lang="af-ZA" sz="2000" dirty="0">
                <a:effectLst/>
                <a:latin typeface="Verdana" panose="020B0604030504040204" pitchFamily="34" charset="0"/>
                <a:ea typeface="Calibri" panose="020F0502020204030204" pitchFamily="34" charset="0"/>
                <a:cs typeface="Verdana" panose="020B0604030504040204" pitchFamily="34" charset="0"/>
              </a:rPr>
              <a:t>  En leer van die vyeboom hierdie gelykenis: Wanneer sy tak al sag word en sy blare uitbot, weet julle dat die somer naby is. </a:t>
            </a:r>
            <a:r>
              <a:rPr lang="af-ZA" sz="20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Mat 24:33</a:t>
            </a:r>
            <a:r>
              <a:rPr lang="af-ZA" sz="2000" dirty="0">
                <a:effectLst/>
                <a:latin typeface="Verdana" panose="020B0604030504040204" pitchFamily="34" charset="0"/>
                <a:ea typeface="Calibri" panose="020F0502020204030204" pitchFamily="34" charset="0"/>
                <a:cs typeface="Verdana" panose="020B0604030504040204" pitchFamily="34" charset="0"/>
              </a:rPr>
              <a:t>  So weet julle ook, wanneer julle </a:t>
            </a:r>
            <a:r>
              <a:rPr lang="af-ZA" sz="2000" dirty="0">
                <a:effectLst/>
                <a:latin typeface="Verdana" panose="020B0604030504040204" pitchFamily="34" charset="0"/>
                <a:ea typeface="Times New Roman" panose="02020603050405020304" pitchFamily="18" charset="0"/>
                <a:cs typeface="Verdana" panose="020B0604030504040204" pitchFamily="34" charset="0"/>
              </a:rPr>
              <a:t>ál hierdie dinge sien, dat dit naby is, voor die deur. </a:t>
            </a:r>
            <a:endParaRPr lang="af-ZA"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580687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FDB6-52BB-494F-BF2E-7E14B3B1D574}"/>
              </a:ext>
            </a:extLst>
          </p:cNvPr>
          <p:cNvSpPr>
            <a:spLocks noGrp="1"/>
          </p:cNvSpPr>
          <p:nvPr>
            <p:ph type="title"/>
          </p:nvPr>
        </p:nvSpPr>
        <p:spPr>
          <a:xfrm>
            <a:off x="71021" y="159356"/>
            <a:ext cx="9001957" cy="398353"/>
          </a:xfrm>
        </p:spPr>
        <p:txBody>
          <a:bodyPr>
            <a:normAutofit fontScale="90000"/>
          </a:bodyPr>
          <a:lstStyle/>
          <a:p>
            <a:r>
              <a:rPr lang="af-ZA" b="1" dirty="0">
                <a:effectLst>
                  <a:outerShdw blurRad="38100" dist="38100" dir="2700000" algn="tl">
                    <a:srgbClr val="000000">
                      <a:alpha val="43137"/>
                    </a:srgbClr>
                  </a:outerShdw>
                </a:effectLst>
              </a:rPr>
              <a:t>Heerlikheid begin eers hier……….</a:t>
            </a:r>
          </a:p>
        </p:txBody>
      </p:sp>
      <p:sp>
        <p:nvSpPr>
          <p:cNvPr id="4" name="TextBox 3">
            <a:extLst>
              <a:ext uri="{FF2B5EF4-FFF2-40B4-BE49-F238E27FC236}">
                <a16:creationId xmlns:a16="http://schemas.microsoft.com/office/drawing/2014/main" id="{FCE42830-D0EA-4646-A0DC-138D867E8205}"/>
              </a:ext>
            </a:extLst>
          </p:cNvPr>
          <p:cNvSpPr txBox="1"/>
          <p:nvPr/>
        </p:nvSpPr>
        <p:spPr>
          <a:xfrm>
            <a:off x="71021" y="707540"/>
            <a:ext cx="9001958" cy="5676297"/>
          </a:xfrm>
          <a:prstGeom prst="rect">
            <a:avLst/>
          </a:prstGeom>
          <a:solidFill>
            <a:schemeClr val="accent1">
              <a:lumMod val="20000"/>
              <a:lumOff val="80000"/>
            </a:schemeClr>
          </a:solidFill>
          <a:ln>
            <a:solidFill>
              <a:schemeClr val="accent1"/>
            </a:solidFill>
          </a:ln>
        </p:spPr>
        <p:txBody>
          <a:bodyPr wrap="square">
            <a:spAutoFit/>
          </a:bodyPr>
          <a:lstStyle/>
          <a:p>
            <a:pPr>
              <a:lnSpc>
                <a:spcPct val="107000"/>
              </a:lnSpc>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sz="1700" dirty="0">
                <a:solidFill>
                  <a:srgbClr val="008080"/>
                </a:solidFill>
                <a:latin typeface="Verdana" panose="020B0604030504040204" pitchFamily="34" charset="0"/>
                <a:cs typeface="Verdana" panose="020B0604030504040204" pitchFamily="34" charset="0"/>
              </a:rPr>
              <a:t>Opn 22:1  </a:t>
            </a:r>
            <a:r>
              <a:rPr lang="af-ZA" sz="1700" dirty="0">
                <a:effectLst/>
                <a:latin typeface="Verdana" panose="020B0604030504040204" pitchFamily="34" charset="0"/>
                <a:ea typeface="Calibri" panose="020F0502020204030204" pitchFamily="34" charset="0"/>
                <a:cs typeface="Verdana" panose="020B0604030504040204" pitchFamily="34" charset="0"/>
              </a:rPr>
              <a:t>En hy het my getoon </a:t>
            </a:r>
            <a:r>
              <a:rPr lang="af-ZA" sz="1700" dirty="0">
                <a:effectLst/>
                <a:latin typeface="Verdana" panose="020B0604030504040204" pitchFamily="34" charset="0"/>
                <a:ea typeface="Times New Roman" panose="02020603050405020304" pitchFamily="18" charset="0"/>
                <a:cs typeface="Verdana" panose="020B0604030504040204" pitchFamily="34" charset="0"/>
              </a:rPr>
              <a:t>‘n suiwer rivier van die water van die lewe, helder soos kristal, wat uitstroom uit die troon van God en van die Lam.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22:2</a:t>
            </a:r>
            <a:r>
              <a:rPr lang="af-ZA" sz="1700" dirty="0">
                <a:effectLst/>
                <a:latin typeface="Verdana" panose="020B0604030504040204" pitchFamily="34" charset="0"/>
                <a:ea typeface="Calibri" panose="020F0502020204030204" pitchFamily="34" charset="0"/>
                <a:cs typeface="Verdana" panose="020B0604030504040204" pitchFamily="34" charset="0"/>
              </a:rPr>
              <a:t>  In die middel van sy straat en weerskante van die rivier was die boom van die lewe wat twaalf maal vrugte dra en elke maand sy vrugte gee, en die blare van die boom is tot genesing van die nasies.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22:3</a:t>
            </a:r>
            <a:r>
              <a:rPr lang="af-ZA" sz="1700" dirty="0">
                <a:effectLst/>
                <a:latin typeface="Verdana" panose="020B0604030504040204" pitchFamily="34" charset="0"/>
                <a:ea typeface="Calibri" panose="020F0502020204030204" pitchFamily="34" charset="0"/>
                <a:cs typeface="Verdana" panose="020B0604030504040204" pitchFamily="34" charset="0"/>
              </a:rPr>
              <a:t>  En daar sal geen enkele vervloeking meer wees nie, en die troon van God en van die Lam sal daarin wees, en sy diensknegte sal Hom dien.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22:4</a:t>
            </a:r>
            <a:r>
              <a:rPr lang="af-ZA" sz="1700" dirty="0">
                <a:effectLst/>
                <a:latin typeface="Verdana" panose="020B0604030504040204" pitchFamily="34" charset="0"/>
                <a:ea typeface="Calibri" panose="020F0502020204030204" pitchFamily="34" charset="0"/>
                <a:cs typeface="Verdana" panose="020B0604030504040204" pitchFamily="34" charset="0"/>
              </a:rPr>
              <a:t>  En hulle sal sy aangesig sien, en sy Naam sal op hulle voorhoofde wees.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22:5</a:t>
            </a:r>
            <a:r>
              <a:rPr lang="af-ZA" sz="1700" dirty="0">
                <a:effectLst/>
                <a:latin typeface="Verdana" panose="020B0604030504040204" pitchFamily="34" charset="0"/>
                <a:ea typeface="Calibri" panose="020F0502020204030204" pitchFamily="34" charset="0"/>
                <a:cs typeface="Verdana" panose="020B0604030504040204" pitchFamily="34" charset="0"/>
              </a:rPr>
              <a:t>  En nag sal daar nie wees nie; en hulle het geen lamp of sonlig nodig nie, omdat die Here God hulle verlig; en hulle sal as konings regeer tot in alle ewigheid.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22:6</a:t>
            </a:r>
            <a:r>
              <a:rPr lang="af-ZA" sz="1700" dirty="0">
                <a:effectLst/>
                <a:latin typeface="Verdana" panose="020B0604030504040204" pitchFamily="34" charset="0"/>
                <a:ea typeface="Calibri" panose="020F0502020204030204" pitchFamily="34" charset="0"/>
                <a:cs typeface="Verdana" panose="020B0604030504040204" pitchFamily="34" charset="0"/>
              </a:rPr>
              <a:t>  En hy het vir my ges</a:t>
            </a:r>
            <a:r>
              <a:rPr lang="af-ZA" sz="1700" dirty="0">
                <a:effectLst/>
                <a:latin typeface="Verdana" panose="020B0604030504040204" pitchFamily="34" charset="0"/>
                <a:ea typeface="Times New Roman" panose="02020603050405020304" pitchFamily="18" charset="0"/>
                <a:cs typeface="Verdana" panose="020B0604030504040204" pitchFamily="34" charset="0"/>
              </a:rPr>
              <a:t>ê: Hierdie woorde is betroubaar en waaragtig; en die Here, die God van die heilige profete, het sy engel gestuur om sy diensknegte te toon wat gou moet gebeur.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22:7</a:t>
            </a:r>
            <a:r>
              <a:rPr lang="af-ZA" sz="1700" dirty="0">
                <a:effectLst/>
                <a:latin typeface="Verdana" panose="020B0604030504040204" pitchFamily="34" charset="0"/>
                <a:ea typeface="Calibri" panose="020F0502020204030204" pitchFamily="34" charset="0"/>
                <a:cs typeface="Verdana" panose="020B0604030504040204" pitchFamily="34" charset="0"/>
              </a:rPr>
              <a:t>  Kyk, Ek kom gou. Salig is hy wat die woorde van die profesie van hierdie boek bewaar.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22:8</a:t>
            </a:r>
            <a:r>
              <a:rPr lang="af-ZA" sz="1700" dirty="0">
                <a:effectLst/>
                <a:latin typeface="Verdana" panose="020B0604030504040204" pitchFamily="34" charset="0"/>
                <a:ea typeface="Calibri" panose="020F0502020204030204" pitchFamily="34" charset="0"/>
                <a:cs typeface="Verdana" panose="020B0604030504040204" pitchFamily="34" charset="0"/>
              </a:rPr>
              <a:t>  En dit is ek, Johannes, wat dit gesien en gehoor het; en toe ek dit gehoor en gesien het, het ek neergeval om te aanbid voor die voete van die engel wat my hierdie dinge getoon het.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22:9</a:t>
            </a:r>
            <a:r>
              <a:rPr lang="af-ZA" sz="1700" dirty="0">
                <a:effectLst/>
                <a:latin typeface="Verdana" panose="020B0604030504040204" pitchFamily="34" charset="0"/>
                <a:ea typeface="Calibri" panose="020F0502020204030204" pitchFamily="34" charset="0"/>
                <a:cs typeface="Verdana" panose="020B0604030504040204" pitchFamily="34" charset="0"/>
              </a:rPr>
              <a:t>  Toe s</a:t>
            </a:r>
            <a:r>
              <a:rPr lang="af-ZA" sz="1700" dirty="0">
                <a:effectLst/>
                <a:latin typeface="Verdana" panose="020B0604030504040204" pitchFamily="34" charset="0"/>
                <a:ea typeface="Times New Roman" panose="02020603050405020304" pitchFamily="18" charset="0"/>
                <a:cs typeface="Verdana" panose="020B0604030504040204" pitchFamily="34" charset="0"/>
              </a:rPr>
              <a:t>ê hy vir my: Moenie! want ek is ‘n mededienskneg van jou en van jou broeders, die profete, en van hulle wat die woorde van hierdie boek bewaar. Aanbid God.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22:10</a:t>
            </a:r>
            <a:r>
              <a:rPr lang="af-ZA" sz="1700" dirty="0">
                <a:effectLst/>
                <a:latin typeface="Verdana" panose="020B0604030504040204" pitchFamily="34" charset="0"/>
                <a:ea typeface="Calibri" panose="020F0502020204030204" pitchFamily="34" charset="0"/>
                <a:cs typeface="Verdana" panose="020B0604030504040204" pitchFamily="34" charset="0"/>
              </a:rPr>
              <a:t>  En hy het vir my ges</a:t>
            </a:r>
            <a:r>
              <a:rPr lang="af-ZA" sz="1700" dirty="0">
                <a:effectLst/>
                <a:latin typeface="Verdana" panose="020B0604030504040204" pitchFamily="34" charset="0"/>
                <a:ea typeface="Times New Roman" panose="02020603050405020304" pitchFamily="18" charset="0"/>
                <a:cs typeface="Verdana" panose="020B0604030504040204" pitchFamily="34" charset="0"/>
              </a:rPr>
              <a:t>ê: Moenie die woorde van die profesie van hierdie boek verseël nie, want die tyd is naby. </a:t>
            </a:r>
            <a:endParaRPr lang="af-ZA"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316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E42830-D0EA-4646-A0DC-138D867E8205}"/>
              </a:ext>
            </a:extLst>
          </p:cNvPr>
          <p:cNvSpPr txBox="1"/>
          <p:nvPr/>
        </p:nvSpPr>
        <p:spPr>
          <a:xfrm>
            <a:off x="71021" y="529986"/>
            <a:ext cx="9001958" cy="5396349"/>
          </a:xfrm>
          <a:prstGeom prst="rect">
            <a:avLst/>
          </a:prstGeom>
          <a:solidFill>
            <a:schemeClr val="accent1">
              <a:lumMod val="20000"/>
              <a:lumOff val="80000"/>
            </a:schemeClr>
          </a:solidFill>
          <a:ln>
            <a:solidFill>
              <a:schemeClr val="accent1"/>
            </a:solidFill>
          </a:ln>
        </p:spPr>
        <p:txBody>
          <a:bodyPr wrap="square">
            <a:spAutoFit/>
          </a:bodyPr>
          <a:lstStyle/>
          <a:p>
            <a:pPr>
              <a:lnSpc>
                <a:spcPct val="107000"/>
              </a:lnSpc>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22:11</a:t>
            </a:r>
            <a:r>
              <a:rPr lang="af-ZA" sz="1700" dirty="0">
                <a:effectLst/>
                <a:latin typeface="Verdana" panose="020B0604030504040204" pitchFamily="34" charset="0"/>
                <a:ea typeface="Calibri" panose="020F0502020204030204" pitchFamily="34" charset="0"/>
                <a:cs typeface="Verdana" panose="020B0604030504040204" pitchFamily="34" charset="0"/>
              </a:rPr>
              <a:t>  Wie onreg doen, laat hom nog meer onreg doen; en wie vuil is, laat hom nog vuiler word; en laat die regverdige nog regverdiger word, en laat die heilige nog heiliger word.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22:12</a:t>
            </a:r>
            <a:r>
              <a:rPr lang="af-ZA" sz="1700" dirty="0">
                <a:effectLst/>
                <a:latin typeface="Verdana" panose="020B0604030504040204" pitchFamily="34" charset="0"/>
                <a:ea typeface="Calibri" panose="020F0502020204030204" pitchFamily="34" charset="0"/>
                <a:cs typeface="Verdana" panose="020B0604030504040204" pitchFamily="34" charset="0"/>
              </a:rPr>
              <a:t>  En kyk, Ek kom gou, en my loon is by My, om elkeen te vergeld soos sy werk sal wees.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22:13</a:t>
            </a:r>
            <a:r>
              <a:rPr lang="af-ZA" sz="1700" dirty="0">
                <a:effectLst/>
                <a:latin typeface="Verdana" panose="020B0604030504040204" pitchFamily="34" charset="0"/>
                <a:ea typeface="Calibri" panose="020F0502020204030204" pitchFamily="34" charset="0"/>
                <a:cs typeface="Verdana" panose="020B0604030504040204" pitchFamily="34" charset="0"/>
              </a:rPr>
              <a:t>  Ek is die Alfa en die Om</a:t>
            </a:r>
            <a:r>
              <a:rPr lang="af-ZA" sz="1700" dirty="0">
                <a:effectLst/>
                <a:latin typeface="Verdana" panose="020B0604030504040204" pitchFamily="34" charset="0"/>
                <a:ea typeface="Times New Roman" panose="02020603050405020304" pitchFamily="18" charset="0"/>
                <a:cs typeface="Verdana" panose="020B0604030504040204" pitchFamily="34" charset="0"/>
              </a:rPr>
              <a:t>éga, die begin en die einde, die eerste en die laaste.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22:14</a:t>
            </a:r>
            <a:r>
              <a:rPr lang="af-ZA" sz="1700" dirty="0">
                <a:effectLst/>
                <a:latin typeface="Verdana" panose="020B0604030504040204" pitchFamily="34" charset="0"/>
                <a:ea typeface="Calibri" panose="020F0502020204030204" pitchFamily="34" charset="0"/>
                <a:cs typeface="Verdana" panose="020B0604030504040204" pitchFamily="34" charset="0"/>
              </a:rPr>
              <a:t>  Salig is die wat sy gebooie doen, sodat hulle reg kan h</a:t>
            </a:r>
            <a:r>
              <a:rPr lang="af-ZA" sz="1700" dirty="0">
                <a:effectLst/>
                <a:latin typeface="Verdana" panose="020B0604030504040204" pitchFamily="34" charset="0"/>
                <a:ea typeface="Times New Roman" panose="02020603050405020304" pitchFamily="18" charset="0"/>
                <a:cs typeface="Verdana" panose="020B0604030504040204" pitchFamily="34" charset="0"/>
              </a:rPr>
              <a:t>ê op die boom van die lewe en ingaan deur die poorte in die stad.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22:15</a:t>
            </a:r>
            <a:r>
              <a:rPr lang="af-ZA" sz="1700" dirty="0">
                <a:effectLst/>
                <a:latin typeface="Verdana" panose="020B0604030504040204" pitchFamily="34" charset="0"/>
                <a:ea typeface="Calibri" panose="020F0502020204030204" pitchFamily="34" charset="0"/>
                <a:cs typeface="Verdana" panose="020B0604030504040204" pitchFamily="34" charset="0"/>
              </a:rPr>
              <a:t>  Maar buite is die honde en die towenaars en die hoereerders en die moordenaars en die afgodedienaars en elkeen wat leuens liefhet en doen.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22:16</a:t>
            </a:r>
            <a:r>
              <a:rPr lang="af-ZA" sz="1700" dirty="0">
                <a:effectLst/>
                <a:latin typeface="Verdana" panose="020B0604030504040204" pitchFamily="34" charset="0"/>
                <a:ea typeface="Calibri" panose="020F0502020204030204" pitchFamily="34" charset="0"/>
                <a:cs typeface="Verdana" panose="020B0604030504040204" pitchFamily="34" charset="0"/>
              </a:rPr>
              <a:t>  Ek, Jahshua, het my engel gestuur om hierdie dinge aan julle voor die gemeentes te betuig. Ek is die wortel en die geslag van Dawid, die blink m</a:t>
            </a:r>
            <a:r>
              <a:rPr lang="af-ZA" sz="1700" dirty="0">
                <a:effectLst/>
                <a:latin typeface="Verdana" panose="020B0604030504040204" pitchFamily="34" charset="0"/>
                <a:ea typeface="Times New Roman" panose="02020603050405020304" pitchFamily="18" charset="0"/>
                <a:cs typeface="Verdana" panose="020B0604030504040204" pitchFamily="34" charset="0"/>
              </a:rPr>
              <a:t>ôrester.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22:17</a:t>
            </a:r>
            <a:r>
              <a:rPr lang="af-ZA" sz="1700" dirty="0">
                <a:effectLst/>
                <a:latin typeface="Verdana" panose="020B0604030504040204" pitchFamily="34" charset="0"/>
                <a:ea typeface="Calibri" panose="020F0502020204030204" pitchFamily="34" charset="0"/>
                <a:cs typeface="Verdana" panose="020B0604030504040204" pitchFamily="34" charset="0"/>
              </a:rPr>
              <a:t>  En die Gees en die bruid s</a:t>
            </a:r>
            <a:r>
              <a:rPr lang="af-ZA" sz="1700" dirty="0">
                <a:effectLst/>
                <a:latin typeface="Verdana" panose="020B0604030504040204" pitchFamily="34" charset="0"/>
                <a:ea typeface="Times New Roman" panose="02020603050405020304" pitchFamily="18" charset="0"/>
                <a:cs typeface="Verdana" panose="020B0604030504040204" pitchFamily="34" charset="0"/>
              </a:rPr>
              <a:t>ê: Kom! En laat hom wat hoor, sê: Kom! En laat hom wat dors het, kom; en laat hom wat wil, die water van die lewe neem, verniet.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22:18</a:t>
            </a:r>
            <a:r>
              <a:rPr lang="af-ZA" sz="1700" dirty="0">
                <a:effectLst/>
                <a:latin typeface="Verdana" panose="020B0604030504040204" pitchFamily="34" charset="0"/>
                <a:ea typeface="Calibri" panose="020F0502020204030204" pitchFamily="34" charset="0"/>
                <a:cs typeface="Verdana" panose="020B0604030504040204" pitchFamily="34" charset="0"/>
              </a:rPr>
              <a:t>  Want ek betuig aan elkeen wat die woorde van die profesie van hierdie boek hoor: As iemand by hierdie dinge byvoeg, dan sal God oor hom die plae byvoeg waarvan in hierdie boek geskrywe is. </a:t>
            </a:r>
            <a:r>
              <a:rPr lang="af-ZA" sz="17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Opn 22:19</a:t>
            </a:r>
            <a:r>
              <a:rPr lang="af-ZA" sz="1700" dirty="0">
                <a:effectLst/>
                <a:latin typeface="Verdana" panose="020B0604030504040204" pitchFamily="34" charset="0"/>
                <a:ea typeface="Calibri" panose="020F0502020204030204" pitchFamily="34" charset="0"/>
                <a:cs typeface="Verdana" panose="020B0604030504040204" pitchFamily="34" charset="0"/>
              </a:rPr>
              <a:t>  En as iemand iets van die woorde van die boek van hierdie profesie wegneem, dan sal God sy deel wegneem uit die boek van die lewe en uit die heilige stad en uit die dinge waarvan in hierdie boek geskrywe is. </a:t>
            </a:r>
            <a:endParaRPr lang="af-ZA"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605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D68E-0ED1-4FF5-8044-82B8CCA464F1}"/>
              </a:ext>
            </a:extLst>
          </p:cNvPr>
          <p:cNvSpPr>
            <a:spLocks noGrp="1"/>
          </p:cNvSpPr>
          <p:nvPr>
            <p:ph type="title"/>
          </p:nvPr>
        </p:nvSpPr>
        <p:spPr>
          <a:xfrm>
            <a:off x="79899" y="0"/>
            <a:ext cx="8984201" cy="6858000"/>
          </a:xfrm>
        </p:spPr>
        <p:txBody>
          <a:bodyPr>
            <a:normAutofit fontScale="90000"/>
          </a:bodyPr>
          <a:lstStyle/>
          <a:p>
            <a:pPr algn="ctr"/>
            <a:r>
              <a:rPr lang="af-ZA" sz="3200" b="1" dirty="0">
                <a:effectLst>
                  <a:outerShdw blurRad="38100" dist="38100" dir="2700000" algn="tl">
                    <a:srgbClr val="000000">
                      <a:alpha val="43137"/>
                    </a:srgbClr>
                  </a:outerShdw>
                </a:effectLst>
              </a:rPr>
              <a:t>Dit is moeilik om na pensioen uit te sien as jy self nog nooit ‘n dag moes werk vir ‘n lewe nie.</a:t>
            </a:r>
            <a:br>
              <a:rPr lang="af-ZA" sz="3200" b="1" dirty="0">
                <a:effectLst>
                  <a:outerShdw blurRad="38100" dist="38100" dir="2700000" algn="tl">
                    <a:srgbClr val="000000">
                      <a:alpha val="43137"/>
                    </a:srgbClr>
                  </a:outerShdw>
                </a:effectLst>
              </a:rPr>
            </a:br>
            <a:br>
              <a:rPr lang="af-ZA" sz="3200" b="1" dirty="0">
                <a:effectLst>
                  <a:outerShdw blurRad="38100" dist="38100" dir="2700000" algn="tl">
                    <a:srgbClr val="000000">
                      <a:alpha val="43137"/>
                    </a:srgbClr>
                  </a:outerShdw>
                </a:effectLst>
              </a:rPr>
            </a:br>
            <a:r>
              <a:rPr lang="af-ZA" sz="3200" b="1" dirty="0">
                <a:effectLst>
                  <a:outerShdw blurRad="38100" dist="38100" dir="2700000" algn="tl">
                    <a:srgbClr val="000000">
                      <a:alpha val="43137"/>
                    </a:srgbClr>
                  </a:outerShdw>
                </a:effectLst>
              </a:rPr>
              <a:t>As jy nog nie skool gaan nie is dit heeljaar vakansie – Desember is niks spesiaal nie.</a:t>
            </a:r>
            <a:br>
              <a:rPr lang="af-ZA" sz="3200" b="1" dirty="0">
                <a:effectLst>
                  <a:outerShdw blurRad="38100" dist="38100" dir="2700000" algn="tl">
                    <a:srgbClr val="000000">
                      <a:alpha val="43137"/>
                    </a:srgbClr>
                  </a:outerShdw>
                </a:effectLst>
              </a:rPr>
            </a:br>
            <a:br>
              <a:rPr lang="af-ZA" sz="3200" b="1" dirty="0">
                <a:effectLst>
                  <a:outerShdw blurRad="38100" dist="38100" dir="2700000" algn="tl">
                    <a:srgbClr val="000000">
                      <a:alpha val="43137"/>
                    </a:srgbClr>
                  </a:outerShdw>
                </a:effectLst>
              </a:rPr>
            </a:br>
            <a:r>
              <a:rPr lang="af-ZA" sz="3200" b="1" dirty="0">
                <a:effectLst>
                  <a:outerShdw blurRad="38100" dist="38100" dir="2700000" algn="tl">
                    <a:srgbClr val="000000">
                      <a:alpha val="43137"/>
                    </a:srgbClr>
                  </a:outerShdw>
                </a:effectLst>
              </a:rPr>
              <a:t>As jy jonk en oppad is na jou drome, is die motivering wat die ewige heerlikheid ouer mense gee, onbegrypbaar vir jou.</a:t>
            </a:r>
            <a:br>
              <a:rPr lang="af-ZA" sz="3200" b="1" dirty="0">
                <a:effectLst>
                  <a:outerShdw blurRad="38100" dist="38100" dir="2700000" algn="tl">
                    <a:srgbClr val="000000">
                      <a:alpha val="43137"/>
                    </a:srgbClr>
                  </a:outerShdw>
                </a:effectLst>
              </a:rPr>
            </a:br>
            <a:br>
              <a:rPr lang="af-ZA" sz="3200" b="1" dirty="0">
                <a:effectLst>
                  <a:outerShdw blurRad="38100" dist="38100" dir="2700000" algn="tl">
                    <a:srgbClr val="000000">
                      <a:alpha val="43137"/>
                    </a:srgbClr>
                  </a:outerShdw>
                </a:effectLst>
              </a:rPr>
            </a:br>
            <a:r>
              <a:rPr lang="af-ZA" sz="3200" b="1" dirty="0">
                <a:effectLst>
                  <a:outerShdw blurRad="38100" dist="38100" dir="2700000" algn="tl">
                    <a:srgbClr val="000000">
                      <a:alpha val="43137"/>
                    </a:srgbClr>
                  </a:outerShdw>
                </a:effectLst>
              </a:rPr>
              <a:t>Maar geniet jou jonkheid, sonder om te bekommer oor die afdraande anderkant die kruin – die Prediker se raad. Maar omdat die dag sekerlik kom wanneer jou “vakansie” ook verby is – weet dat elke saak wat jy as jongmens doen, jou bagasie gaan word na die ewigheid.</a:t>
            </a:r>
          </a:p>
        </p:txBody>
      </p:sp>
    </p:spTree>
    <p:extLst>
      <p:ext uri="{BB962C8B-B14F-4D97-AF65-F5344CB8AC3E}">
        <p14:creationId xmlns:p14="http://schemas.microsoft.com/office/powerpoint/2010/main" val="1499700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E109-9527-49BF-B747-EA3D87D829DE}"/>
              </a:ext>
            </a:extLst>
          </p:cNvPr>
          <p:cNvSpPr>
            <a:spLocks noGrp="1"/>
          </p:cNvSpPr>
          <p:nvPr>
            <p:ph type="title"/>
          </p:nvPr>
        </p:nvSpPr>
        <p:spPr>
          <a:xfrm>
            <a:off x="628650" y="1"/>
            <a:ext cx="7886700" cy="639192"/>
          </a:xfrm>
        </p:spPr>
        <p:txBody>
          <a:bodyPr>
            <a:normAutofit fontScale="90000"/>
          </a:bodyPr>
          <a:lstStyle/>
          <a:p>
            <a:r>
              <a:rPr lang="af-ZA" b="1" dirty="0">
                <a:effectLst>
                  <a:outerShdw blurRad="38100" dist="38100" dir="2700000" algn="tl">
                    <a:srgbClr val="000000">
                      <a:alpha val="43137"/>
                    </a:srgbClr>
                  </a:outerShdw>
                </a:effectLst>
              </a:rPr>
              <a:t>Jonk en oud:  Daarom dan….</a:t>
            </a:r>
          </a:p>
        </p:txBody>
      </p:sp>
      <p:sp>
        <p:nvSpPr>
          <p:cNvPr id="4" name="TextBox 3">
            <a:extLst>
              <a:ext uri="{FF2B5EF4-FFF2-40B4-BE49-F238E27FC236}">
                <a16:creationId xmlns:a16="http://schemas.microsoft.com/office/drawing/2014/main" id="{2245FF0A-1D96-47C8-895A-133C1DFCDC11}"/>
              </a:ext>
            </a:extLst>
          </p:cNvPr>
          <p:cNvSpPr txBox="1"/>
          <p:nvPr/>
        </p:nvSpPr>
        <p:spPr>
          <a:xfrm>
            <a:off x="75460" y="745150"/>
            <a:ext cx="8993079" cy="4193456"/>
          </a:xfrm>
          <a:prstGeom prst="rect">
            <a:avLst/>
          </a:prstGeom>
          <a:solidFill>
            <a:schemeClr val="accent1">
              <a:lumMod val="20000"/>
              <a:lumOff val="80000"/>
            </a:schemeClr>
          </a:solidFill>
          <a:ln>
            <a:solidFill>
              <a:schemeClr val="accent1"/>
            </a:solidFill>
          </a:ln>
        </p:spPr>
        <p:txBody>
          <a:bodyPr wrap="square">
            <a:spAutoFit/>
          </a:bodyPr>
          <a:lstStyle/>
          <a:p>
            <a:pPr>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sz="2400" dirty="0">
                <a:effectLst/>
                <a:latin typeface="Verdana" panose="020B0604030504040204" pitchFamily="34" charset="0"/>
                <a:ea typeface="Calibri" panose="020F0502020204030204" pitchFamily="34" charset="0"/>
                <a:cs typeface="Verdana" panose="020B0604030504040204" pitchFamily="34" charset="0"/>
              </a:rPr>
              <a:t>Hulle is gestenig, in stukke gesaag, versoek, deur die swaard vermoor. Hulle het rondgeloop in skaapvelle en in bokvelle; hulle het gebrek gely, hulle is verdruk, mishandel</a:t>
            </a:r>
            <a:r>
              <a:rPr lang="af-ZA" sz="2400" dirty="0">
                <a:effectLst/>
                <a:latin typeface="Verdana" panose="020B0604030504040204" pitchFamily="34" charset="0"/>
                <a:ea typeface="Times New Roman" panose="02020603050405020304" pitchFamily="18" charset="0"/>
                <a:cs typeface="Verdana" panose="020B0604030504040204" pitchFamily="34" charset="0"/>
              </a:rPr>
              <a:t>— </a:t>
            </a:r>
            <a:r>
              <a:rPr lang="af-ZA" sz="2400"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die w</a:t>
            </a:r>
            <a:r>
              <a:rPr lang="af-ZA" sz="2400" b="1" dirty="0">
                <a:solidFill>
                  <a:srgbClr val="FF0000"/>
                </a:solidFill>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Verdana" panose="020B0604030504040204" pitchFamily="34" charset="0"/>
              </a:rPr>
              <a:t>êreld was hulle nie werd nie</a:t>
            </a:r>
            <a:r>
              <a:rPr lang="af-ZA" sz="2400" dirty="0">
                <a:effectLst/>
                <a:latin typeface="Verdana" panose="020B0604030504040204" pitchFamily="34" charset="0"/>
                <a:ea typeface="Times New Roman" panose="02020603050405020304" pitchFamily="18" charset="0"/>
                <a:cs typeface="Verdana" panose="020B0604030504040204" pitchFamily="34" charset="0"/>
              </a:rPr>
              <a:t>—hulle het in woestyne rondgedwaal en op berge en in spelonke en skeure in die grond. </a:t>
            </a:r>
            <a:r>
              <a:rPr lang="af-ZA" sz="2400" dirty="0">
                <a:effectLst/>
                <a:latin typeface="Verdana" panose="020B0604030504040204" pitchFamily="34" charset="0"/>
                <a:ea typeface="Calibri" panose="020F0502020204030204" pitchFamily="34" charset="0"/>
                <a:cs typeface="Verdana" panose="020B0604030504040204" pitchFamily="34" charset="0"/>
              </a:rPr>
              <a:t>En alhoewel hulle almal deur die geloof getuienis ontvang het, het hulle die belofte nie verkry nie </a:t>
            </a:r>
            <a:r>
              <a:rPr lang="af-ZA" sz="2400" dirty="0">
                <a:solidFill>
                  <a:srgbClr val="0070C0"/>
                </a:solidFill>
                <a:effectLst/>
                <a:latin typeface="Verdana" panose="020B0604030504040204" pitchFamily="34" charset="0"/>
                <a:ea typeface="Calibri" panose="020F0502020204030204" pitchFamily="34" charset="0"/>
                <a:cs typeface="Verdana" panose="020B0604030504040204" pitchFamily="34" charset="0"/>
              </a:rPr>
              <a:t>(onder die son)</a:t>
            </a:r>
            <a:r>
              <a:rPr lang="af-ZA" sz="2400" dirty="0">
                <a:effectLst/>
                <a:latin typeface="Verdana" panose="020B0604030504040204" pitchFamily="34" charset="0"/>
                <a:ea typeface="Calibri" panose="020F0502020204030204" pitchFamily="34" charset="0"/>
                <a:cs typeface="Verdana" panose="020B0604030504040204" pitchFamily="34" charset="0"/>
              </a:rPr>
              <a:t>, omdat God iets beters oor ons beskik het </a:t>
            </a:r>
            <a:r>
              <a:rPr lang="af-ZA" sz="2400" dirty="0">
                <a:solidFill>
                  <a:srgbClr val="0070C0"/>
                </a:solidFill>
                <a:effectLst/>
                <a:latin typeface="Verdana" panose="020B0604030504040204" pitchFamily="34" charset="0"/>
                <a:ea typeface="Calibri" panose="020F0502020204030204" pitchFamily="34" charset="0"/>
                <a:cs typeface="Verdana" panose="020B0604030504040204" pitchFamily="34" charset="0"/>
              </a:rPr>
              <a:t>(ewige heerlikheid)</a:t>
            </a:r>
            <a:r>
              <a:rPr lang="af-ZA" sz="2400" dirty="0">
                <a:effectLst/>
                <a:latin typeface="Verdana" panose="020B0604030504040204" pitchFamily="34" charset="0"/>
                <a:ea typeface="Calibri" panose="020F0502020204030204" pitchFamily="34" charset="0"/>
                <a:cs typeface="Verdana" panose="020B0604030504040204" pitchFamily="34" charset="0"/>
              </a:rPr>
              <a:t>, sodat hulle nie sonder ons volmaak sou word nie.</a:t>
            </a:r>
            <a:r>
              <a:rPr lang="af-ZA" sz="2400" dirty="0">
                <a:solidFill>
                  <a:srgbClr val="008080"/>
                </a:solidFill>
                <a:latin typeface="Verdana" panose="020B0604030504040204" pitchFamily="34" charset="0"/>
                <a:ea typeface="Calibri" panose="020F0502020204030204" pitchFamily="34" charset="0"/>
                <a:cs typeface="Verdana" panose="020B0604030504040204" pitchFamily="34" charset="0"/>
              </a:rPr>
              <a:t> </a:t>
            </a:r>
          </a:p>
          <a:p>
            <a:pPr>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sz="2400" dirty="0">
                <a:solidFill>
                  <a:srgbClr val="008080"/>
                </a:solidFill>
                <a:latin typeface="Verdana" panose="020B0604030504040204" pitchFamily="34" charset="0"/>
                <a:ea typeface="Calibri" panose="020F0502020204030204" pitchFamily="34" charset="0"/>
                <a:cs typeface="Verdana" panose="020B0604030504040204" pitchFamily="34" charset="0"/>
              </a:rPr>
              <a:t>Heb 11:37-40</a:t>
            </a:r>
            <a:r>
              <a:rPr lang="af-ZA" sz="2400" dirty="0">
                <a:latin typeface="Verdana" panose="020B0604030504040204" pitchFamily="34" charset="0"/>
                <a:ea typeface="Calibri" panose="020F0502020204030204" pitchFamily="34" charset="0"/>
                <a:cs typeface="Verdana" panose="020B0604030504040204" pitchFamily="34" charset="0"/>
              </a:rPr>
              <a:t>  </a:t>
            </a:r>
            <a:endParaRPr lang="af-ZA" sz="24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2020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6D519-0068-4D41-AEB2-3EE99448304D}"/>
              </a:ext>
            </a:extLst>
          </p:cNvPr>
          <p:cNvSpPr>
            <a:spLocks noGrp="1"/>
          </p:cNvSpPr>
          <p:nvPr>
            <p:ph type="title"/>
          </p:nvPr>
        </p:nvSpPr>
        <p:spPr>
          <a:xfrm>
            <a:off x="628650" y="2766218"/>
            <a:ext cx="7886700" cy="1325563"/>
          </a:xfrm>
        </p:spPr>
        <p:txBody>
          <a:bodyPr>
            <a:normAutofit/>
          </a:bodyPr>
          <a:lstStyle/>
          <a:p>
            <a:pPr algn="ctr"/>
            <a:r>
              <a:rPr lang="en-US" sz="7200" b="1" dirty="0">
                <a:effectLst>
                  <a:outerShdw blurRad="38100" dist="38100" dir="2700000" algn="tl">
                    <a:srgbClr val="000000">
                      <a:alpha val="43137"/>
                    </a:srgbClr>
                  </a:outerShdw>
                </a:effectLst>
              </a:rPr>
              <a:t>Amen</a:t>
            </a:r>
            <a:endParaRPr lang="en-ZA"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1683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7B6AB0-7F4B-43C5-A513-765F5601E4B5}"/>
              </a:ext>
            </a:extLst>
          </p:cNvPr>
          <p:cNvSpPr txBox="1"/>
          <p:nvPr/>
        </p:nvSpPr>
        <p:spPr>
          <a:xfrm>
            <a:off x="90152" y="119504"/>
            <a:ext cx="8963696" cy="2418354"/>
          </a:xfrm>
          <a:prstGeom prst="rect">
            <a:avLst/>
          </a:prstGeom>
          <a:solidFill>
            <a:schemeClr val="accent1">
              <a:lumMod val="20000"/>
              <a:lumOff val="80000"/>
            </a:schemeClr>
          </a:solidFill>
          <a:ln>
            <a:solidFill>
              <a:schemeClr val="accent1"/>
            </a:solidFill>
          </a:ln>
        </p:spPr>
        <p:txBody>
          <a:bodyPr wrap="square">
            <a:spAutoFit/>
          </a:bodyPr>
          <a:lstStyle/>
          <a:p>
            <a:pPr algn="ctr">
              <a:lnSpc>
                <a:spcPct val="107000"/>
              </a:lnSpc>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sz="2000" dirty="0">
                <a:effectLst/>
                <a:latin typeface="Verdana" panose="020B0604030504040204" pitchFamily="34" charset="0"/>
                <a:ea typeface="Calibri" panose="020F0502020204030204" pitchFamily="34" charset="0"/>
                <a:cs typeface="Verdana" panose="020B0604030504040204" pitchFamily="34" charset="0"/>
              </a:rPr>
              <a:t>Verbly jou, o jongeling, in jou jeug en laat jou hart jou vrolik maak in die dae van jou jonkheid; en wandel in die we</a:t>
            </a:r>
            <a:r>
              <a:rPr lang="af-ZA" sz="2000" dirty="0">
                <a:effectLst/>
                <a:latin typeface="Verdana" panose="020B0604030504040204" pitchFamily="34" charset="0"/>
                <a:ea typeface="Times New Roman" panose="02020603050405020304" pitchFamily="18" charset="0"/>
                <a:cs typeface="Verdana" panose="020B0604030504040204" pitchFamily="34" charset="0"/>
              </a:rPr>
              <a:t>ë van jou hart en in die aanskouing van jou oë; maar weet dat God jou oor al hierdie dinge in die gerig sal bring. </a:t>
            </a:r>
            <a:r>
              <a:rPr lang="af-ZA" sz="2000" dirty="0">
                <a:effectLst/>
                <a:latin typeface="Verdana" panose="020B0604030504040204" pitchFamily="34" charset="0"/>
                <a:ea typeface="Calibri" panose="020F0502020204030204" pitchFamily="34" charset="0"/>
                <a:cs typeface="Verdana" panose="020B0604030504040204" pitchFamily="34" charset="0"/>
              </a:rPr>
              <a:t>En weer verdriet uit jou hart, en hou die kwale weg van jou liggaam, want die jeug en die jonkheid is nietigheid. </a:t>
            </a:r>
          </a:p>
          <a:p>
            <a:pPr algn="ctr">
              <a:lnSpc>
                <a:spcPct val="107000"/>
              </a:lnSpc>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sz="2000" dirty="0">
                <a:solidFill>
                  <a:srgbClr val="008080"/>
                </a:solidFill>
                <a:latin typeface="Verdana" panose="020B0604030504040204" pitchFamily="34" charset="0"/>
                <a:ea typeface="Calibri" panose="020F0502020204030204" pitchFamily="34" charset="0"/>
                <a:cs typeface="Verdana" panose="020B0604030504040204" pitchFamily="34" charset="0"/>
              </a:rPr>
              <a:t>Prd 11:9-10</a:t>
            </a:r>
            <a:r>
              <a:rPr lang="af-ZA" sz="2000" dirty="0">
                <a:latin typeface="Verdana" panose="020B0604030504040204" pitchFamily="34" charset="0"/>
                <a:ea typeface="Calibri" panose="020F0502020204030204" pitchFamily="34" charset="0"/>
                <a:cs typeface="Verdana" panose="020B0604030504040204" pitchFamily="34" charset="0"/>
              </a:rPr>
              <a:t> </a:t>
            </a:r>
            <a:endParaRPr lang="af-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979610C-6346-4F21-B498-AEBD0F345B1D}"/>
              </a:ext>
            </a:extLst>
          </p:cNvPr>
          <p:cNvSpPr txBox="1"/>
          <p:nvPr/>
        </p:nvSpPr>
        <p:spPr>
          <a:xfrm>
            <a:off x="90152" y="2650180"/>
            <a:ext cx="8963696" cy="1759712"/>
          </a:xfrm>
          <a:prstGeom prst="rect">
            <a:avLst/>
          </a:prstGeom>
          <a:solidFill>
            <a:schemeClr val="accent1">
              <a:lumMod val="20000"/>
              <a:lumOff val="80000"/>
            </a:schemeClr>
          </a:solidFill>
          <a:ln>
            <a:solidFill>
              <a:schemeClr val="accent1"/>
            </a:solidFill>
          </a:ln>
        </p:spPr>
        <p:txBody>
          <a:bodyPr wrap="square">
            <a:spAutoFit/>
          </a:bodyPr>
          <a:lstStyle/>
          <a:p>
            <a:pPr algn="ctr">
              <a:lnSpc>
                <a:spcPct val="107000"/>
              </a:lnSpc>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sz="2000" dirty="0">
                <a:effectLst/>
                <a:latin typeface="Verdana" panose="020B0604030504040204" pitchFamily="34" charset="0"/>
                <a:ea typeface="Calibri" panose="020F0502020204030204" pitchFamily="34" charset="0"/>
                <a:cs typeface="Verdana" panose="020B0604030504040204" pitchFamily="34" charset="0"/>
              </a:rPr>
              <a:t>Verder, soet is die lig, en goed is dit vir die o</a:t>
            </a:r>
            <a:r>
              <a:rPr lang="af-ZA" sz="2000" dirty="0">
                <a:effectLst/>
                <a:latin typeface="Verdana" panose="020B0604030504040204" pitchFamily="34" charset="0"/>
                <a:ea typeface="Times New Roman" panose="02020603050405020304" pitchFamily="18" charset="0"/>
                <a:cs typeface="Verdana" panose="020B0604030504040204" pitchFamily="34" charset="0"/>
              </a:rPr>
              <a:t>ë om die son te aanskou. </a:t>
            </a:r>
            <a:r>
              <a:rPr lang="af-ZA" sz="2000" dirty="0">
                <a:effectLst/>
                <a:latin typeface="Verdana" panose="020B0604030504040204" pitchFamily="34" charset="0"/>
                <a:ea typeface="Calibri" panose="020F0502020204030204" pitchFamily="34" charset="0"/>
                <a:cs typeface="Verdana" panose="020B0604030504040204" pitchFamily="34" charset="0"/>
              </a:rPr>
              <a:t>Want as die mens baie jare lewe, moet hy hom in di</a:t>
            </a:r>
            <a:r>
              <a:rPr lang="af-ZA" sz="2000" dirty="0">
                <a:effectLst/>
                <a:latin typeface="Verdana" panose="020B0604030504040204" pitchFamily="34" charset="0"/>
                <a:ea typeface="Times New Roman" panose="02020603050405020304" pitchFamily="18" charset="0"/>
                <a:cs typeface="Verdana" panose="020B0604030504040204" pitchFamily="34" charset="0"/>
              </a:rPr>
              <a:t>é almal verheug en dink aan die dae van duisternis, dat dit baie sal wees; alles wat kom, is nietigheid. </a:t>
            </a:r>
          </a:p>
          <a:p>
            <a:pPr algn="ctr">
              <a:lnSpc>
                <a:spcPct val="107000"/>
              </a:lnSpc>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sz="2000" dirty="0">
                <a:solidFill>
                  <a:srgbClr val="008080"/>
                </a:solidFill>
                <a:latin typeface="Verdana" panose="020B0604030504040204" pitchFamily="34" charset="0"/>
                <a:ea typeface="Calibri" panose="020F0502020204030204" pitchFamily="34" charset="0"/>
                <a:cs typeface="Verdana" panose="020B0604030504040204" pitchFamily="34" charset="0"/>
              </a:rPr>
              <a:t>Prd 11:7-8</a:t>
            </a:r>
            <a:r>
              <a:rPr lang="af-ZA" sz="2000" dirty="0">
                <a:latin typeface="Verdana" panose="020B0604030504040204" pitchFamily="34" charset="0"/>
                <a:ea typeface="Calibri" panose="020F0502020204030204" pitchFamily="34" charset="0"/>
                <a:cs typeface="Verdana" panose="020B0604030504040204" pitchFamily="34" charset="0"/>
              </a:rPr>
              <a:t> </a:t>
            </a:r>
            <a:endParaRPr lang="af-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1FE6EB9-DBB9-45D7-BF80-BC8F46E304B1}"/>
              </a:ext>
            </a:extLst>
          </p:cNvPr>
          <p:cNvSpPr txBox="1"/>
          <p:nvPr/>
        </p:nvSpPr>
        <p:spPr>
          <a:xfrm>
            <a:off x="90152" y="5267209"/>
            <a:ext cx="8963696" cy="1062599"/>
          </a:xfrm>
          <a:prstGeom prst="rect">
            <a:avLst/>
          </a:prstGeom>
          <a:solidFill>
            <a:schemeClr val="accent1">
              <a:lumMod val="20000"/>
              <a:lumOff val="80000"/>
            </a:schemeClr>
          </a:solidFill>
          <a:ln>
            <a:solidFill>
              <a:schemeClr val="accent1"/>
            </a:solidFill>
          </a:ln>
        </p:spPr>
        <p:txBody>
          <a:bodyPr wrap="square">
            <a:spAutoFit/>
          </a:bodyPr>
          <a:lstStyle/>
          <a:p>
            <a:pPr marL="0" marR="0" lvl="0" indent="0" algn="l" defTabSz="457200" rtl="0" eaLnBrk="1" fontAlgn="auto" latinLnBrk="0" hangingPunct="1">
              <a:lnSpc>
                <a:spcPct val="107000"/>
              </a:lnSpc>
              <a:spcBef>
                <a:spcPts val="0"/>
              </a:spcBef>
              <a:spcAft>
                <a:spcPts val="3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pPr>
            <a:r>
              <a:rPr kumimoji="0" lang="af-ZA" sz="2000" b="0" i="0" u="none" strike="noStrike" kern="1200" cap="none" spc="0" normalizeH="0" baseline="0" dirty="0">
                <a:ln>
                  <a:noFill/>
                </a:ln>
                <a:solidFill>
                  <a:srgbClr val="008080"/>
                </a:solidFill>
                <a:effectLst/>
                <a:uLnTx/>
                <a:uFillTx/>
                <a:latin typeface="Verdana" panose="020B0604030504040204" pitchFamily="34" charset="0"/>
                <a:cs typeface="Verdana" panose="020B0604030504040204" pitchFamily="34" charset="0"/>
              </a:rPr>
              <a:t>Prd 12:1  </a:t>
            </a:r>
            <a:r>
              <a:rPr kumimoji="0" lang="af-ZA" sz="2000" b="0" i="0" u="none" strike="noStrike" kern="1200" cap="none" spc="0" normalizeH="0" baseline="0" dirty="0">
                <a:ln>
                  <a:noFill/>
                </a:ln>
                <a:solidFill>
                  <a:prstClr val="black"/>
                </a:solidFill>
                <a:effectLst/>
                <a:uLnTx/>
                <a:uFillTx/>
                <a:latin typeface="Verdana" panose="020B0604030504040204" pitchFamily="34" charset="0"/>
                <a:ea typeface="Calibri" panose="020F0502020204030204" pitchFamily="34" charset="0"/>
                <a:cs typeface="Verdana" panose="020B0604030504040204" pitchFamily="34" charset="0"/>
              </a:rPr>
              <a:t>En </a:t>
            </a:r>
            <a:r>
              <a:rPr kumimoji="0" lang="af-ZA" sz="2000" b="1" i="0" u="none" strike="noStrike" kern="1200" cap="none" spc="0" normalizeH="0" baseline="0" dirty="0">
                <a:ln>
                  <a:noFill/>
                </a:ln>
                <a:solidFill>
                  <a:srgbClr val="FF0000"/>
                </a:solidFill>
                <a:effectLst>
                  <a:outerShdw blurRad="38100" dist="38100" dir="2700000" algn="tl">
                    <a:srgbClr val="000000">
                      <a:alpha val="43137"/>
                    </a:srgbClr>
                  </a:outerShdw>
                </a:effectLst>
                <a:uLnTx/>
                <a:uFillTx/>
                <a:latin typeface="Verdana" panose="020B0604030504040204" pitchFamily="34" charset="0"/>
                <a:ea typeface="Calibri" panose="020F0502020204030204" pitchFamily="34" charset="0"/>
                <a:cs typeface="Verdana" panose="020B0604030504040204" pitchFamily="34" charset="0"/>
              </a:rPr>
              <a:t>dink aan jou Skepper</a:t>
            </a:r>
            <a:r>
              <a:rPr kumimoji="0" lang="af-ZA" sz="2000" b="0" i="0" u="none" strike="noStrike" kern="1200" cap="none" spc="0" normalizeH="0" baseline="0" dirty="0">
                <a:ln>
                  <a:noFill/>
                </a:ln>
                <a:solidFill>
                  <a:prstClr val="black"/>
                </a:solidFill>
                <a:effectLst/>
                <a:uLnTx/>
                <a:uFillTx/>
                <a:latin typeface="Verdana" panose="020B0604030504040204" pitchFamily="34" charset="0"/>
                <a:ea typeface="Calibri" panose="020F0502020204030204" pitchFamily="34" charset="0"/>
                <a:cs typeface="Verdana" panose="020B0604030504040204" pitchFamily="34" charset="0"/>
              </a:rPr>
              <a:t> in die dae van jou jonkheid </a:t>
            </a:r>
            <a:r>
              <a:rPr kumimoji="0" lang="af-ZA" sz="2000" b="1" i="0" u="none" strike="noStrike" kern="1200" cap="none" spc="0" normalizeH="0" baseline="0" dirty="0">
                <a:ln>
                  <a:noFill/>
                </a:ln>
                <a:solidFill>
                  <a:srgbClr val="FF0000"/>
                </a:solidFill>
                <a:effectLst>
                  <a:outerShdw blurRad="38100" dist="38100" dir="2700000" algn="tl">
                    <a:srgbClr val="000000">
                      <a:alpha val="43137"/>
                    </a:srgbClr>
                  </a:outerShdw>
                </a:effectLst>
                <a:uLnTx/>
                <a:uFillTx/>
                <a:latin typeface="Verdana" panose="020B0604030504040204" pitchFamily="34" charset="0"/>
                <a:ea typeface="Calibri" panose="020F0502020204030204" pitchFamily="34" charset="0"/>
                <a:cs typeface="Verdana" panose="020B0604030504040204" pitchFamily="34" charset="0"/>
              </a:rPr>
              <a:t>voordat die ongelukkige dae kom</a:t>
            </a:r>
            <a:r>
              <a:rPr kumimoji="0" lang="af-ZA" sz="2000" b="0" i="0" u="none" strike="noStrike" kern="1200" cap="none" spc="0" normalizeH="0" baseline="0" dirty="0">
                <a:ln>
                  <a:noFill/>
                </a:ln>
                <a:solidFill>
                  <a:prstClr val="black"/>
                </a:solidFill>
                <a:effectLst/>
                <a:uLnTx/>
                <a:uFillTx/>
                <a:latin typeface="Verdana" panose="020B0604030504040204" pitchFamily="34" charset="0"/>
                <a:ea typeface="Calibri" panose="020F0502020204030204" pitchFamily="34" charset="0"/>
                <a:cs typeface="Verdana" panose="020B0604030504040204" pitchFamily="34" charset="0"/>
              </a:rPr>
              <a:t> en die jare aanbreek waarvan jy sal s</a:t>
            </a:r>
            <a:r>
              <a:rPr kumimoji="0" lang="af-ZA" sz="2000" b="0" i="0" u="none" strike="noStrike" kern="1200" cap="none" spc="0" normalizeH="0" baseline="0" dirty="0">
                <a:ln>
                  <a:noFill/>
                </a:ln>
                <a:solidFill>
                  <a:prstClr val="black"/>
                </a:solidFill>
                <a:effectLst/>
                <a:uLnTx/>
                <a:uFillTx/>
                <a:latin typeface="Verdana" panose="020B0604030504040204" pitchFamily="34" charset="0"/>
                <a:ea typeface="Times New Roman" panose="02020603050405020304" pitchFamily="18" charset="0"/>
                <a:cs typeface="Verdana" panose="020B0604030504040204" pitchFamily="34" charset="0"/>
              </a:rPr>
              <a:t>ê: Ek het daar geen behae in nie— </a:t>
            </a:r>
            <a:endParaRPr kumimoji="0" lang="af-ZA" sz="2000" b="0" i="0" u="none" strike="noStrike" kern="1200" cap="none" spc="0" normalizeH="0" baseline="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30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DD702-0111-47A0-87BE-6CA94D4149A0}"/>
              </a:ext>
            </a:extLst>
          </p:cNvPr>
          <p:cNvSpPr>
            <a:spLocks noGrp="1"/>
          </p:cNvSpPr>
          <p:nvPr>
            <p:ph type="title"/>
          </p:nvPr>
        </p:nvSpPr>
        <p:spPr>
          <a:xfrm>
            <a:off x="55808" y="60326"/>
            <a:ext cx="9032384" cy="982863"/>
          </a:xfrm>
        </p:spPr>
        <p:txBody>
          <a:bodyPr>
            <a:normAutofit/>
          </a:bodyPr>
          <a:lstStyle/>
          <a:p>
            <a:pPr algn="ctr"/>
            <a:r>
              <a:rPr lang="af-ZA" sz="3200" b="1" dirty="0">
                <a:effectLst>
                  <a:outerShdw blurRad="38100" dist="38100" dir="2700000" algn="tl">
                    <a:srgbClr val="000000">
                      <a:alpha val="43137"/>
                    </a:srgbClr>
                  </a:outerShdw>
                </a:effectLst>
              </a:rPr>
              <a:t>Soos Desember vakansie….is hoe die mens die verloop van die lewe ervaar.</a:t>
            </a:r>
          </a:p>
        </p:txBody>
      </p:sp>
      <p:sp>
        <p:nvSpPr>
          <p:cNvPr id="3" name="TextBox 2">
            <a:extLst>
              <a:ext uri="{FF2B5EF4-FFF2-40B4-BE49-F238E27FC236}">
                <a16:creationId xmlns:a16="http://schemas.microsoft.com/office/drawing/2014/main" id="{DFDCB976-9A7C-4516-BBD6-F52BAD290E19}"/>
              </a:ext>
            </a:extLst>
          </p:cNvPr>
          <p:cNvSpPr txBox="1"/>
          <p:nvPr/>
        </p:nvSpPr>
        <p:spPr>
          <a:xfrm>
            <a:off x="55808" y="970947"/>
            <a:ext cx="8985161" cy="5909310"/>
          </a:xfrm>
          <a:prstGeom prst="rect">
            <a:avLst/>
          </a:prstGeom>
          <a:noFill/>
        </p:spPr>
        <p:txBody>
          <a:bodyPr wrap="square" rtlCol="0">
            <a:spAutoFit/>
          </a:bodyPr>
          <a:lstStyle/>
          <a:p>
            <a:r>
              <a:rPr lang="af-ZA" b="1" dirty="0">
                <a:solidFill>
                  <a:srgbClr val="FF0000"/>
                </a:solidFill>
                <a:effectLst>
                  <a:outerShdw blurRad="38100" dist="38100" dir="2700000" algn="tl">
                    <a:srgbClr val="000000">
                      <a:alpha val="43137"/>
                    </a:srgbClr>
                  </a:outerShdw>
                </a:effectLst>
              </a:rPr>
              <a:t>Die uitsien</a:t>
            </a:r>
            <a:r>
              <a:rPr lang="af-ZA" dirty="0"/>
              <a:t> maak die eksamen voor my makliker. </a:t>
            </a:r>
          </a:p>
          <a:p>
            <a:r>
              <a:rPr lang="af-ZA" b="1" dirty="0">
                <a:solidFill>
                  <a:srgbClr val="FF0000"/>
                </a:solidFill>
                <a:effectLst>
                  <a:outerShdw blurRad="38100" dist="38100" dir="2700000" algn="tl">
                    <a:srgbClr val="000000">
                      <a:alpha val="43137"/>
                    </a:srgbClr>
                  </a:outerShdw>
                </a:effectLst>
              </a:rPr>
              <a:t>Beplanning</a:t>
            </a:r>
            <a:r>
              <a:rPr lang="af-ZA" dirty="0"/>
              <a:t> is die lekker gedagte voor ek rustig aan die slap raak, al is môreoggend vol kommer.</a:t>
            </a:r>
          </a:p>
          <a:p>
            <a:r>
              <a:rPr lang="af-ZA" dirty="0"/>
              <a:t>Wanneer die </a:t>
            </a:r>
            <a:r>
              <a:rPr lang="af-ZA" b="1" dirty="0">
                <a:solidFill>
                  <a:srgbClr val="FF0000"/>
                </a:solidFill>
                <a:effectLst>
                  <a:outerShdw blurRad="38100" dist="38100" dir="2700000" algn="tl">
                    <a:srgbClr val="000000">
                      <a:alpha val="43137"/>
                    </a:srgbClr>
                  </a:outerShdw>
                </a:effectLst>
              </a:rPr>
              <a:t>pakkery</a:t>
            </a:r>
            <a:r>
              <a:rPr lang="af-ZA" dirty="0"/>
              <a:t> begin is die aankoms reeds groter in my gedagte as die lang pad soontoe.</a:t>
            </a:r>
          </a:p>
          <a:p>
            <a:r>
              <a:rPr lang="af-ZA" dirty="0"/>
              <a:t>Die vroeg opstaan </a:t>
            </a:r>
            <a:r>
              <a:rPr lang="af-ZA" b="1" dirty="0">
                <a:solidFill>
                  <a:srgbClr val="FF0000"/>
                </a:solidFill>
                <a:effectLst>
                  <a:outerShdw blurRad="38100" dist="38100" dir="2700000" algn="tl">
                    <a:srgbClr val="000000">
                      <a:alpha val="43137"/>
                    </a:srgbClr>
                  </a:outerShdw>
                </a:effectLst>
              </a:rPr>
              <a:t>om te ry</a:t>
            </a:r>
            <a:r>
              <a:rPr lang="af-ZA" dirty="0"/>
              <a:t> het nie eers ‘n wekker nodig nie – ek ontmoet die eerste lig heeltemal wakker op eie stoom.</a:t>
            </a:r>
          </a:p>
          <a:p>
            <a:r>
              <a:rPr lang="af-ZA" dirty="0"/>
              <a:t>Dan die </a:t>
            </a:r>
            <a:r>
              <a:rPr lang="af-ZA" b="1" dirty="0">
                <a:solidFill>
                  <a:srgbClr val="FF0000"/>
                </a:solidFill>
                <a:effectLst>
                  <a:outerShdw blurRad="38100" dist="38100" dir="2700000" algn="tl">
                    <a:srgbClr val="000000">
                      <a:alpha val="43137"/>
                    </a:srgbClr>
                  </a:outerShdw>
                </a:effectLst>
              </a:rPr>
              <a:t>aankoms</a:t>
            </a:r>
            <a:r>
              <a:rPr lang="af-ZA" dirty="0"/>
              <a:t>, want die lang pad soontoe was te kort om my genoeg tyd te gee vir al my beplanning by die see.</a:t>
            </a:r>
          </a:p>
          <a:p>
            <a:r>
              <a:rPr lang="af-ZA" dirty="0"/>
              <a:t>Die enkele dae </a:t>
            </a:r>
            <a:r>
              <a:rPr lang="af-ZA" b="1" dirty="0">
                <a:solidFill>
                  <a:srgbClr val="FF0000"/>
                </a:solidFill>
                <a:effectLst>
                  <a:outerShdw blurRad="38100" dist="38100" dir="2700000" algn="tl">
                    <a:srgbClr val="000000">
                      <a:alpha val="43137"/>
                    </a:srgbClr>
                  </a:outerShdw>
                </a:effectLst>
              </a:rPr>
              <a:t>by die see</a:t>
            </a:r>
            <a:r>
              <a:rPr lang="af-ZA" dirty="0"/>
              <a:t> flits verby, en is soms mooiweer, en soms reënweer, maar ek is op vakansie, en dit maak beide lekker.</a:t>
            </a:r>
          </a:p>
          <a:p>
            <a:r>
              <a:rPr lang="af-ZA" dirty="0"/>
              <a:t>Dan is dit </a:t>
            </a:r>
            <a:r>
              <a:rPr lang="af-ZA" b="1" dirty="0">
                <a:solidFill>
                  <a:srgbClr val="FF0000"/>
                </a:solidFill>
                <a:effectLst>
                  <a:outerShdw blurRad="38100" dist="38100" dir="2700000" algn="tl">
                    <a:srgbClr val="000000">
                      <a:alpha val="43137"/>
                    </a:srgbClr>
                  </a:outerShdw>
                </a:effectLst>
              </a:rPr>
              <a:t>die dag voor die einde</a:t>
            </a:r>
            <a:r>
              <a:rPr lang="af-ZA" dirty="0"/>
              <a:t> – wanneer ek soms vergeet om te onthou om nie te dink aan die probleme wat ek by die huis gelaat het nie.</a:t>
            </a:r>
          </a:p>
          <a:p>
            <a:r>
              <a:rPr lang="af-ZA" dirty="0"/>
              <a:t>Die aand kuier ons laat asof dit die </a:t>
            </a:r>
            <a:r>
              <a:rPr lang="af-ZA" b="1" dirty="0">
                <a:solidFill>
                  <a:srgbClr val="FF0000"/>
                </a:solidFill>
                <a:effectLst>
                  <a:outerShdw blurRad="38100" dist="38100" dir="2700000" algn="tl">
                    <a:srgbClr val="000000">
                      <a:alpha val="43137"/>
                    </a:srgbClr>
                  </a:outerShdw>
                </a:effectLst>
              </a:rPr>
              <a:t>teruggaan kan uitstel</a:t>
            </a:r>
            <a:r>
              <a:rPr lang="af-ZA" dirty="0"/>
              <a:t>, en die pakkery is harde en slordige werk.</a:t>
            </a:r>
          </a:p>
          <a:p>
            <a:r>
              <a:rPr lang="af-ZA" dirty="0"/>
              <a:t>Op </a:t>
            </a:r>
            <a:r>
              <a:rPr lang="af-ZA" b="1" dirty="0">
                <a:solidFill>
                  <a:srgbClr val="FF0000"/>
                </a:solidFill>
                <a:effectLst>
                  <a:outerShdw blurRad="38100" dist="38100" dir="2700000" algn="tl">
                    <a:srgbClr val="000000">
                      <a:alpha val="43137"/>
                    </a:srgbClr>
                  </a:outerShdw>
                </a:effectLst>
              </a:rPr>
              <a:t>die pad terug</a:t>
            </a:r>
            <a:r>
              <a:rPr lang="af-ZA" dirty="0"/>
              <a:t> voel die tyd korter, en ek wandel nog in my gedagtes op die strand, net om elke keer te eindig by die besef – dis verby, al die uitsien is met lekkerkry klaargekry.</a:t>
            </a:r>
          </a:p>
          <a:p>
            <a:r>
              <a:rPr lang="af-ZA" dirty="0"/>
              <a:t>Ek is bly toe ek veel later veilig </a:t>
            </a:r>
            <a:r>
              <a:rPr lang="af-ZA" b="1" dirty="0">
                <a:solidFill>
                  <a:srgbClr val="FF0000"/>
                </a:solidFill>
                <a:effectLst>
                  <a:outerShdw blurRad="38100" dist="38100" dir="2700000" algn="tl">
                    <a:srgbClr val="000000">
                      <a:alpha val="43137"/>
                    </a:srgbClr>
                  </a:outerShdw>
                </a:effectLst>
              </a:rPr>
              <a:t>in my kamer gaan sit</a:t>
            </a:r>
            <a:r>
              <a:rPr lang="af-ZA" dirty="0"/>
              <a:t> – maar ek is vaagweg onrustig, omdat alles wat my motiveer het deur die opdraande agter my, nou agter my is. </a:t>
            </a:r>
          </a:p>
          <a:p>
            <a:r>
              <a:rPr lang="af-ZA" dirty="0"/>
              <a:t>Hoe sal ek dit wat lank en dreigend voor my le kan baasraak – </a:t>
            </a:r>
            <a:r>
              <a:rPr lang="af-ZA" b="1" dirty="0">
                <a:solidFill>
                  <a:srgbClr val="FF0000"/>
                </a:solidFill>
                <a:effectLst>
                  <a:outerShdw blurRad="38100" dist="38100" dir="2700000" algn="tl">
                    <a:srgbClr val="000000">
                      <a:alpha val="43137"/>
                    </a:srgbClr>
                  </a:outerShdw>
                </a:effectLst>
              </a:rPr>
              <a:t>want alles wat lekker is, is reeds agter my.</a:t>
            </a:r>
          </a:p>
        </p:txBody>
      </p:sp>
    </p:spTree>
    <p:extLst>
      <p:ext uri="{BB962C8B-B14F-4D97-AF65-F5344CB8AC3E}">
        <p14:creationId xmlns:p14="http://schemas.microsoft.com/office/powerpoint/2010/main" val="334017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E5A4-87BA-4744-81CD-2FCE560B9FC5}"/>
              </a:ext>
            </a:extLst>
          </p:cNvPr>
          <p:cNvSpPr>
            <a:spLocks noGrp="1"/>
          </p:cNvSpPr>
          <p:nvPr>
            <p:ph type="title"/>
          </p:nvPr>
        </p:nvSpPr>
        <p:spPr>
          <a:xfrm>
            <a:off x="628650" y="28485"/>
            <a:ext cx="7886700" cy="452761"/>
          </a:xfrm>
        </p:spPr>
        <p:txBody>
          <a:bodyPr>
            <a:normAutofit fontScale="90000"/>
          </a:bodyPr>
          <a:lstStyle/>
          <a:p>
            <a:pPr algn="ctr"/>
            <a:r>
              <a:rPr lang="af-ZA" b="1" dirty="0">
                <a:effectLst>
                  <a:outerShdw blurRad="38100" dist="38100" dir="2700000" algn="tl">
                    <a:srgbClr val="000000">
                      <a:alpha val="43137"/>
                    </a:srgbClr>
                  </a:outerShdw>
                </a:effectLst>
              </a:rPr>
              <a:t>Soekende na sin in die tydelike</a:t>
            </a:r>
          </a:p>
        </p:txBody>
      </p:sp>
      <p:sp>
        <p:nvSpPr>
          <p:cNvPr id="4" name="TextBox 3">
            <a:extLst>
              <a:ext uri="{FF2B5EF4-FFF2-40B4-BE49-F238E27FC236}">
                <a16:creationId xmlns:a16="http://schemas.microsoft.com/office/drawing/2014/main" id="{738189BE-56ED-494B-A2D5-074F47EC51FA}"/>
              </a:ext>
            </a:extLst>
          </p:cNvPr>
          <p:cNvSpPr txBox="1"/>
          <p:nvPr/>
        </p:nvSpPr>
        <p:spPr>
          <a:xfrm>
            <a:off x="75460" y="601875"/>
            <a:ext cx="8993080" cy="1014188"/>
          </a:xfrm>
          <a:prstGeom prst="rect">
            <a:avLst/>
          </a:prstGeom>
          <a:solidFill>
            <a:schemeClr val="accent1">
              <a:lumMod val="20000"/>
              <a:lumOff val="80000"/>
            </a:schemeClr>
          </a:solidFill>
          <a:ln>
            <a:solidFill>
              <a:schemeClr val="accent1"/>
            </a:solidFill>
          </a:ln>
        </p:spPr>
        <p:txBody>
          <a:bodyPr wrap="square">
            <a:spAutoFit/>
          </a:bodyPr>
          <a:lstStyle/>
          <a:p>
            <a:pPr>
              <a:lnSpc>
                <a:spcPct val="107000"/>
              </a:lnSpc>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sz="19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Prd 1:2</a:t>
            </a:r>
            <a:r>
              <a:rPr lang="af-ZA" sz="1900" dirty="0">
                <a:effectLst/>
                <a:latin typeface="Verdana" panose="020B0604030504040204" pitchFamily="34" charset="0"/>
                <a:ea typeface="Calibri" panose="020F0502020204030204" pitchFamily="34" charset="0"/>
                <a:cs typeface="Verdana" panose="020B0604030504040204" pitchFamily="34" charset="0"/>
              </a:rPr>
              <a:t>  Alles tevergeefs, s</a:t>
            </a:r>
            <a:r>
              <a:rPr lang="af-ZA" sz="1900" dirty="0">
                <a:effectLst/>
                <a:latin typeface="Verdana" panose="020B0604030504040204" pitchFamily="34" charset="0"/>
                <a:ea typeface="Times New Roman" panose="02020603050405020304" pitchFamily="18" charset="0"/>
                <a:cs typeface="Verdana" panose="020B0604030504040204" pitchFamily="34" charset="0"/>
              </a:rPr>
              <a:t>ê die Prediker, alles tevergeefs, dit is alles tevergeefs! </a:t>
            </a:r>
            <a:r>
              <a:rPr lang="af-ZA" sz="19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Prd 1:3</a:t>
            </a:r>
            <a:r>
              <a:rPr lang="af-ZA" sz="1900" dirty="0">
                <a:effectLst/>
                <a:latin typeface="Verdana" panose="020B0604030504040204" pitchFamily="34" charset="0"/>
                <a:ea typeface="Calibri" panose="020F0502020204030204" pitchFamily="34" charset="0"/>
                <a:cs typeface="Verdana" panose="020B0604030504040204" pitchFamily="34" charset="0"/>
              </a:rPr>
              <a:t>  Watter voordeel het die mens van al sy moeite waarmee hy hom vermoei </a:t>
            </a:r>
            <a:r>
              <a:rPr lang="af-ZA" sz="1900"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onder die son</a:t>
            </a:r>
            <a:r>
              <a:rPr lang="af-ZA" sz="1900" dirty="0">
                <a:effectLst/>
                <a:latin typeface="Verdana" panose="020B0604030504040204" pitchFamily="34" charset="0"/>
                <a:ea typeface="Calibri" panose="020F0502020204030204" pitchFamily="34" charset="0"/>
                <a:cs typeface="Verdana" panose="020B0604030504040204" pitchFamily="34" charset="0"/>
              </a:rPr>
              <a:t>? </a:t>
            </a:r>
            <a:endParaRPr lang="af-ZA"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FB1B73E-2D7C-45EF-A00E-848181998E77}"/>
              </a:ext>
            </a:extLst>
          </p:cNvPr>
          <p:cNvSpPr txBox="1"/>
          <p:nvPr/>
        </p:nvSpPr>
        <p:spPr>
          <a:xfrm>
            <a:off x="75460" y="1616063"/>
            <a:ext cx="8993080" cy="3204082"/>
          </a:xfrm>
          <a:prstGeom prst="rect">
            <a:avLst/>
          </a:prstGeom>
          <a:solidFill>
            <a:schemeClr val="accent1">
              <a:lumMod val="20000"/>
              <a:lumOff val="80000"/>
            </a:schemeClr>
          </a:solidFill>
          <a:ln>
            <a:solidFill>
              <a:schemeClr val="accent1"/>
            </a:solidFill>
          </a:ln>
        </p:spPr>
        <p:txBody>
          <a:bodyPr wrap="square">
            <a:spAutoFit/>
          </a:bodyPr>
          <a:lstStyle/>
          <a:p>
            <a:pPr>
              <a:lnSpc>
                <a:spcPct val="107000"/>
              </a:lnSpc>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sz="19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Prd 12:8</a:t>
            </a:r>
            <a:r>
              <a:rPr lang="af-ZA" sz="1900" dirty="0">
                <a:effectLst/>
                <a:latin typeface="Verdana" panose="020B0604030504040204" pitchFamily="34" charset="0"/>
                <a:ea typeface="Calibri" panose="020F0502020204030204" pitchFamily="34" charset="0"/>
                <a:cs typeface="Verdana" panose="020B0604030504040204" pitchFamily="34" charset="0"/>
              </a:rPr>
              <a:t>  </a:t>
            </a:r>
            <a:r>
              <a:rPr lang="af-ZA" sz="1900"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Alles tevergeefs</a:t>
            </a:r>
            <a:r>
              <a:rPr lang="af-ZA" sz="1900" dirty="0">
                <a:effectLst/>
                <a:latin typeface="Verdana" panose="020B0604030504040204" pitchFamily="34" charset="0"/>
                <a:ea typeface="Calibri" panose="020F0502020204030204" pitchFamily="34" charset="0"/>
                <a:cs typeface="Verdana" panose="020B0604030504040204" pitchFamily="34" charset="0"/>
              </a:rPr>
              <a:t>, s</a:t>
            </a:r>
            <a:r>
              <a:rPr lang="af-ZA" sz="1900" dirty="0">
                <a:effectLst/>
                <a:latin typeface="Verdana" panose="020B0604030504040204" pitchFamily="34" charset="0"/>
                <a:ea typeface="Times New Roman" panose="02020603050405020304" pitchFamily="18" charset="0"/>
                <a:cs typeface="Verdana" panose="020B0604030504040204" pitchFamily="34" charset="0"/>
              </a:rPr>
              <a:t>ê die Prediker, dit is alles tevergeefs. </a:t>
            </a:r>
            <a:r>
              <a:rPr lang="af-ZA" sz="19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Prd 12:9</a:t>
            </a:r>
            <a:r>
              <a:rPr lang="af-ZA" sz="1900" dirty="0">
                <a:effectLst/>
                <a:latin typeface="Verdana" panose="020B0604030504040204" pitchFamily="34" charset="0"/>
                <a:ea typeface="Calibri" panose="020F0502020204030204" pitchFamily="34" charset="0"/>
                <a:cs typeface="Verdana" panose="020B0604030504040204" pitchFamily="34" charset="0"/>
              </a:rPr>
              <a:t>  En behalwe dat die Prediker </a:t>
            </a:r>
            <a:r>
              <a:rPr lang="af-ZA" sz="1900" dirty="0">
                <a:effectLst/>
                <a:latin typeface="Verdana" panose="020B0604030504040204" pitchFamily="34" charset="0"/>
                <a:ea typeface="Times New Roman" panose="02020603050405020304" pitchFamily="18" charset="0"/>
                <a:cs typeface="Verdana" panose="020B0604030504040204" pitchFamily="34" charset="0"/>
              </a:rPr>
              <a:t>‘n wyse was, het hy die volk nog kennis geleer en het oorweeg en ondersoek; hy het baie spreuke opgestel. </a:t>
            </a:r>
            <a:r>
              <a:rPr lang="af-ZA" sz="1900" dirty="0">
                <a:solidFill>
                  <a:srgbClr val="208080"/>
                </a:solidFill>
                <a:effectLst/>
                <a:latin typeface="Verdana" panose="020B0604030504040204" pitchFamily="34" charset="0"/>
                <a:ea typeface="Calibri" panose="020F0502020204030204" pitchFamily="34" charset="0"/>
                <a:cs typeface="Verdana" panose="020B0604030504040204" pitchFamily="34" charset="0"/>
              </a:rPr>
              <a:t>Prd 12:10</a:t>
            </a:r>
            <a:r>
              <a:rPr lang="af-ZA" sz="1900" dirty="0">
                <a:effectLst/>
                <a:latin typeface="Verdana" panose="020B0604030504040204" pitchFamily="34" charset="0"/>
                <a:ea typeface="Calibri" panose="020F0502020204030204" pitchFamily="34" charset="0"/>
                <a:cs typeface="Verdana" panose="020B0604030504040204" pitchFamily="34" charset="0"/>
              </a:rPr>
              <a:t>  </a:t>
            </a:r>
            <a:r>
              <a:rPr lang="af-ZA" sz="1900"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Die Prediker het gesoek</a:t>
            </a:r>
            <a:r>
              <a:rPr lang="af-ZA" sz="1900" dirty="0">
                <a:effectLst/>
                <a:latin typeface="Verdana" panose="020B0604030504040204" pitchFamily="34" charset="0"/>
                <a:ea typeface="Calibri" panose="020F0502020204030204" pitchFamily="34" charset="0"/>
                <a:cs typeface="Verdana" panose="020B0604030504040204" pitchFamily="34" charset="0"/>
              </a:rPr>
              <a:t> om welgevallige woorde te vind en wat reg geskrywe is</a:t>
            </a:r>
            <a:r>
              <a:rPr lang="af-ZA" sz="1900" dirty="0">
                <a:effectLst/>
                <a:latin typeface="Verdana" panose="020B0604030504040204" pitchFamily="34" charset="0"/>
                <a:ea typeface="Times New Roman" panose="02020603050405020304" pitchFamily="18" charset="0"/>
                <a:cs typeface="Verdana" panose="020B0604030504040204" pitchFamily="34" charset="0"/>
              </a:rPr>
              <a:t>—woorde van waarheid. </a:t>
            </a:r>
            <a:r>
              <a:rPr lang="af-ZA" sz="19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Prd 12:11</a:t>
            </a:r>
            <a:r>
              <a:rPr lang="af-ZA" sz="1900" dirty="0">
                <a:effectLst/>
                <a:latin typeface="Verdana" panose="020B0604030504040204" pitchFamily="34" charset="0"/>
                <a:ea typeface="Calibri" panose="020F0502020204030204" pitchFamily="34" charset="0"/>
                <a:cs typeface="Verdana" panose="020B0604030504040204" pitchFamily="34" charset="0"/>
              </a:rPr>
              <a:t>  Die woorde van die wyse manne is soos </a:t>
            </a:r>
            <a:r>
              <a:rPr lang="af-ZA" sz="1900"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prikkels</a:t>
            </a:r>
            <a:r>
              <a:rPr lang="af-ZA" sz="1900" dirty="0">
                <a:effectLst/>
                <a:latin typeface="Verdana" panose="020B0604030504040204" pitchFamily="34" charset="0"/>
                <a:ea typeface="Calibri" panose="020F0502020204030204" pitchFamily="34" charset="0"/>
                <a:cs typeface="Verdana" panose="020B0604030504040204" pitchFamily="34" charset="0"/>
              </a:rPr>
              <a:t>; en soos </a:t>
            </a:r>
            <a:r>
              <a:rPr lang="af-ZA" sz="1900"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spykers, diep ingeslaan</a:t>
            </a:r>
            <a:r>
              <a:rPr lang="af-ZA" sz="1900" dirty="0">
                <a:effectLst/>
                <a:latin typeface="Verdana" panose="020B0604030504040204" pitchFamily="34" charset="0"/>
                <a:ea typeface="Calibri" panose="020F0502020204030204" pitchFamily="34" charset="0"/>
                <a:cs typeface="Verdana" panose="020B0604030504040204" pitchFamily="34" charset="0"/>
              </a:rPr>
              <a:t>, is die versamelde spreuke; hulle is deur die enige Herder gegee. </a:t>
            </a:r>
            <a:r>
              <a:rPr lang="af-ZA" sz="19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Prd 12:12</a:t>
            </a:r>
            <a:r>
              <a:rPr lang="af-ZA" sz="1900" dirty="0">
                <a:effectLst/>
                <a:latin typeface="Verdana" panose="020B0604030504040204" pitchFamily="34" charset="0"/>
                <a:ea typeface="Calibri" panose="020F0502020204030204" pitchFamily="34" charset="0"/>
                <a:cs typeface="Verdana" panose="020B0604030504040204" pitchFamily="34" charset="0"/>
              </a:rPr>
              <a:t>  En buitendien, my seun, </a:t>
            </a:r>
            <a:r>
              <a:rPr lang="af-ZA" sz="1900"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wees gewaarsku</a:t>
            </a:r>
            <a:r>
              <a:rPr lang="af-ZA" sz="1900" dirty="0">
                <a:effectLst/>
                <a:latin typeface="Verdana" panose="020B0604030504040204" pitchFamily="34" charset="0"/>
                <a:ea typeface="Calibri" panose="020F0502020204030204" pitchFamily="34" charset="0"/>
                <a:cs typeface="Verdana" panose="020B0604030504040204" pitchFamily="34" charset="0"/>
              </a:rPr>
              <a:t>; aan baie boeke maak </a:t>
            </a:r>
            <a:r>
              <a:rPr lang="af-ZA" sz="1900"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kom geen einde nie</a:t>
            </a:r>
            <a:r>
              <a:rPr lang="af-ZA" sz="1900" dirty="0">
                <a:effectLst/>
                <a:latin typeface="Verdana" panose="020B0604030504040204" pitchFamily="34" charset="0"/>
                <a:ea typeface="Calibri" panose="020F0502020204030204" pitchFamily="34" charset="0"/>
                <a:cs typeface="Verdana" panose="020B0604030504040204" pitchFamily="34" charset="0"/>
              </a:rPr>
              <a:t>, en baie studie is </a:t>
            </a:r>
            <a:r>
              <a:rPr lang="af-ZA" sz="1900"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vermoeiing van die vlees</a:t>
            </a:r>
            <a:r>
              <a:rPr lang="af-ZA" sz="1900" dirty="0">
                <a:effectLst/>
                <a:latin typeface="Verdana" panose="020B0604030504040204" pitchFamily="34" charset="0"/>
                <a:ea typeface="Calibri" panose="020F0502020204030204" pitchFamily="34" charset="0"/>
                <a:cs typeface="Verdana" panose="020B0604030504040204" pitchFamily="34" charset="0"/>
              </a:rPr>
              <a:t>. </a:t>
            </a:r>
            <a:endParaRPr lang="af-ZA"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3BAAE7C-9CB1-477C-8D71-4C1BEFA81D1C}"/>
              </a:ext>
            </a:extLst>
          </p:cNvPr>
          <p:cNvSpPr txBox="1"/>
          <p:nvPr/>
        </p:nvSpPr>
        <p:spPr>
          <a:xfrm>
            <a:off x="75460" y="5502485"/>
            <a:ext cx="8993080" cy="1327030"/>
          </a:xfrm>
          <a:prstGeom prst="rect">
            <a:avLst/>
          </a:prstGeom>
          <a:solidFill>
            <a:schemeClr val="accent1">
              <a:lumMod val="20000"/>
              <a:lumOff val="80000"/>
            </a:schemeClr>
          </a:solidFill>
          <a:ln>
            <a:solidFill>
              <a:schemeClr val="accent1"/>
            </a:solidFill>
          </a:ln>
        </p:spPr>
        <p:txBody>
          <a:bodyPr wrap="square">
            <a:spAutoFit/>
          </a:bodyPr>
          <a:lstStyle/>
          <a:p>
            <a:pPr>
              <a:lnSpc>
                <a:spcPct val="107000"/>
              </a:lnSpc>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sz="19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Prd 12:13</a:t>
            </a:r>
            <a:r>
              <a:rPr lang="af-ZA" sz="1900" dirty="0">
                <a:effectLst/>
                <a:latin typeface="Verdana" panose="020B0604030504040204" pitchFamily="34" charset="0"/>
                <a:ea typeface="Calibri" panose="020F0502020204030204" pitchFamily="34" charset="0"/>
                <a:cs typeface="Verdana" panose="020B0604030504040204" pitchFamily="34" charset="0"/>
              </a:rPr>
              <a:t>  </a:t>
            </a:r>
            <a:r>
              <a:rPr lang="af-ZA" sz="1900"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Die hoofsaak van alles wat gehoor is, is: Vrees God</a:t>
            </a:r>
            <a:r>
              <a:rPr lang="af-ZA" sz="1900" dirty="0">
                <a:effectLst/>
                <a:latin typeface="Verdana" panose="020B0604030504040204" pitchFamily="34" charset="0"/>
                <a:ea typeface="Calibri" panose="020F0502020204030204" pitchFamily="34" charset="0"/>
                <a:cs typeface="Verdana" panose="020B0604030504040204" pitchFamily="34" charset="0"/>
              </a:rPr>
              <a:t> </a:t>
            </a:r>
            <a:r>
              <a:rPr lang="af-ZA" sz="1900"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en hou sy gebooie</a:t>
            </a:r>
            <a:r>
              <a:rPr lang="af-ZA" sz="1900" dirty="0">
                <a:effectLst/>
                <a:latin typeface="Verdana" panose="020B0604030504040204" pitchFamily="34" charset="0"/>
                <a:ea typeface="Calibri" panose="020F0502020204030204" pitchFamily="34" charset="0"/>
                <a:cs typeface="Verdana" panose="020B0604030504040204" pitchFamily="34" charset="0"/>
              </a:rPr>
              <a:t>; want dit geld vir alle mense. </a:t>
            </a:r>
            <a:r>
              <a:rPr lang="af-ZA" sz="19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Prd 12:14</a:t>
            </a:r>
            <a:r>
              <a:rPr lang="af-ZA" sz="1900" dirty="0">
                <a:effectLst/>
                <a:latin typeface="Verdana" panose="020B0604030504040204" pitchFamily="34" charset="0"/>
                <a:ea typeface="Calibri" panose="020F0502020204030204" pitchFamily="34" charset="0"/>
                <a:cs typeface="Verdana" panose="020B0604030504040204" pitchFamily="34" charset="0"/>
              </a:rPr>
              <a:t>  Want God sal elke werk bring in die gerig wat kom oor al die verborge dinge, goed of sleg. </a:t>
            </a:r>
            <a:endParaRPr lang="af-ZA"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88C2AE8-31EE-47CF-9C97-A6B99C96FB8F}"/>
              </a:ext>
            </a:extLst>
          </p:cNvPr>
          <p:cNvSpPr txBox="1"/>
          <p:nvPr/>
        </p:nvSpPr>
        <p:spPr>
          <a:xfrm>
            <a:off x="0" y="4945871"/>
            <a:ext cx="9144000" cy="430887"/>
          </a:xfrm>
          <a:prstGeom prst="rect">
            <a:avLst/>
          </a:prstGeom>
          <a:noFill/>
        </p:spPr>
        <p:txBody>
          <a:bodyPr wrap="square" rtlCol="0">
            <a:spAutoFit/>
          </a:bodyPr>
          <a:lstStyle/>
          <a:p>
            <a:r>
              <a:rPr lang="af-ZA" sz="2200" b="1" dirty="0">
                <a:effectLst>
                  <a:outerShdw blurRad="38100" dist="38100" dir="2700000" algn="tl">
                    <a:srgbClr val="000000">
                      <a:alpha val="43137"/>
                    </a:srgbClr>
                  </a:outerShdw>
                </a:effectLst>
              </a:rPr>
              <a:t>Die enigste ding wat bly sin maak het na alles in ag geneem is (onder die son)</a:t>
            </a:r>
          </a:p>
        </p:txBody>
      </p:sp>
    </p:spTree>
    <p:extLst>
      <p:ext uri="{BB962C8B-B14F-4D97-AF65-F5344CB8AC3E}">
        <p14:creationId xmlns:p14="http://schemas.microsoft.com/office/powerpoint/2010/main" val="26142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38224C-0477-4EFC-8E7C-6F98670D89A6}"/>
              </a:ext>
            </a:extLst>
          </p:cNvPr>
          <p:cNvSpPr>
            <a:spLocks noGrp="1"/>
          </p:cNvSpPr>
          <p:nvPr>
            <p:ph type="title"/>
          </p:nvPr>
        </p:nvSpPr>
        <p:spPr>
          <a:xfrm>
            <a:off x="47223" y="73206"/>
            <a:ext cx="8468127" cy="566446"/>
          </a:xfrm>
        </p:spPr>
        <p:txBody>
          <a:bodyPr>
            <a:normAutofit fontScale="90000"/>
          </a:bodyPr>
          <a:lstStyle/>
          <a:p>
            <a:r>
              <a:rPr lang="af-ZA" dirty="0">
                <a:latin typeface="Verdana" panose="020B0604030504040204" pitchFamily="34" charset="0"/>
                <a:ea typeface="Calibri" panose="020F0502020204030204" pitchFamily="34" charset="0"/>
                <a:cs typeface="Verdana" panose="020B0604030504040204" pitchFamily="34" charset="0"/>
              </a:rPr>
              <a:t>Daarom dan….</a:t>
            </a:r>
            <a:endParaRPr lang="af-ZA" dirty="0"/>
          </a:p>
        </p:txBody>
      </p:sp>
      <p:sp>
        <p:nvSpPr>
          <p:cNvPr id="5" name="TextBox 4">
            <a:extLst>
              <a:ext uri="{FF2B5EF4-FFF2-40B4-BE49-F238E27FC236}">
                <a16:creationId xmlns:a16="http://schemas.microsoft.com/office/drawing/2014/main" id="{E2AD3E20-58B8-4E39-B725-0331DCD93A0B}"/>
              </a:ext>
            </a:extLst>
          </p:cNvPr>
          <p:cNvSpPr txBox="1"/>
          <p:nvPr/>
        </p:nvSpPr>
        <p:spPr>
          <a:xfrm>
            <a:off x="85859" y="562379"/>
            <a:ext cx="8972282" cy="6186309"/>
          </a:xfrm>
          <a:prstGeom prst="rect">
            <a:avLst/>
          </a:prstGeom>
          <a:solidFill>
            <a:schemeClr val="accent1">
              <a:lumMod val="20000"/>
              <a:lumOff val="80000"/>
            </a:schemeClr>
          </a:solidFill>
          <a:ln>
            <a:solidFill>
              <a:schemeClr val="accent1"/>
            </a:solidFill>
          </a:ln>
        </p:spPr>
        <p:txBody>
          <a:bodyPr wrap="square">
            <a:spAutoFit/>
          </a:bodyPr>
          <a:lstStyle/>
          <a:p>
            <a:pPr>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sz="22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Heb 12:1</a:t>
            </a:r>
            <a:r>
              <a:rPr lang="af-ZA" sz="2200" dirty="0">
                <a:effectLst/>
                <a:latin typeface="Verdana" panose="020B0604030504040204" pitchFamily="34" charset="0"/>
                <a:ea typeface="Calibri" panose="020F0502020204030204" pitchFamily="34" charset="0"/>
                <a:cs typeface="Verdana" panose="020B0604030504040204" pitchFamily="34" charset="0"/>
              </a:rPr>
              <a:t>, terwyl ons so </a:t>
            </a:r>
            <a:r>
              <a:rPr lang="af-ZA" sz="2200" dirty="0">
                <a:effectLst/>
                <a:latin typeface="Verdana" panose="020B0604030504040204" pitchFamily="34" charset="0"/>
                <a:ea typeface="Times New Roman" panose="02020603050405020304" pitchFamily="18" charset="0"/>
                <a:cs typeface="Verdana" panose="020B0604030504040204" pitchFamily="34" charset="0"/>
              </a:rPr>
              <a:t>‘n groot wolk van getuies rondom ons het, laat ons ook elke las aflê en die sonde wat ons so maklik omring, en met volharding die wedloop loop wat voor ons lê, </a:t>
            </a:r>
            <a:r>
              <a:rPr lang="af-ZA" sz="2200" dirty="0">
                <a:solidFill>
                  <a:srgbClr val="008080"/>
                </a:solidFill>
                <a:latin typeface="Verdana" panose="020B0604030504040204" pitchFamily="34" charset="0"/>
                <a:cs typeface="Verdana" panose="020B0604030504040204" pitchFamily="34" charset="0"/>
              </a:rPr>
              <a:t>Heb 12:2  </a:t>
            </a:r>
            <a:r>
              <a:rPr lang="af-ZA" sz="2200" dirty="0">
                <a:effectLst/>
                <a:latin typeface="Verdana" panose="020B0604030504040204" pitchFamily="34" charset="0"/>
                <a:ea typeface="Calibri" panose="020F0502020204030204" pitchFamily="34" charset="0"/>
                <a:cs typeface="Verdana" panose="020B0604030504040204" pitchFamily="34" charset="0"/>
              </a:rPr>
              <a:t>die oog gevestig op Jahshua, die Leidsman en Voleinder van die geloof, </a:t>
            </a:r>
            <a:r>
              <a:rPr lang="af-ZA" sz="2200"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wat vir die vreugde wat Hom voorgehou is, die kruis verdra het</a:t>
            </a:r>
            <a:r>
              <a:rPr lang="af-ZA" sz="2200" dirty="0">
                <a:effectLst/>
                <a:latin typeface="Verdana" panose="020B0604030504040204" pitchFamily="34" charset="0"/>
                <a:ea typeface="Calibri" panose="020F0502020204030204" pitchFamily="34" charset="0"/>
                <a:cs typeface="Verdana" panose="020B0604030504040204" pitchFamily="34" charset="0"/>
              </a:rPr>
              <a:t>, die skande verag het en aan die regterkant van die troon van God gaan sit het. </a:t>
            </a:r>
            <a:r>
              <a:rPr lang="af-ZA" sz="22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Heb 12:3</a:t>
            </a:r>
            <a:r>
              <a:rPr lang="af-ZA" sz="2200" dirty="0">
                <a:effectLst/>
                <a:latin typeface="Verdana" panose="020B0604030504040204" pitchFamily="34" charset="0"/>
                <a:ea typeface="Calibri" panose="020F0502020204030204" pitchFamily="34" charset="0"/>
                <a:cs typeface="Verdana" panose="020B0604030504040204" pitchFamily="34" charset="0"/>
              </a:rPr>
              <a:t>  Want julle moet ag gee op Hom wat so </a:t>
            </a:r>
            <a:r>
              <a:rPr lang="af-ZA" sz="2200" dirty="0">
                <a:effectLst/>
                <a:latin typeface="Verdana" panose="020B0604030504040204" pitchFamily="34" charset="0"/>
                <a:ea typeface="Times New Roman" panose="02020603050405020304" pitchFamily="18" charset="0"/>
                <a:cs typeface="Verdana" panose="020B0604030504040204" pitchFamily="34" charset="0"/>
              </a:rPr>
              <a:t>‘n teëspraak van die sondaars teen Hom verdra het, sodat julle in jul siele nie vermoeid word en verslap nie. </a:t>
            </a:r>
            <a:r>
              <a:rPr lang="af-ZA" sz="22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Heb 12:4</a:t>
            </a:r>
            <a:r>
              <a:rPr lang="af-ZA" sz="2200" dirty="0">
                <a:effectLst/>
                <a:latin typeface="Verdana" panose="020B0604030504040204" pitchFamily="34" charset="0"/>
                <a:ea typeface="Calibri" panose="020F0502020204030204" pitchFamily="34" charset="0"/>
                <a:cs typeface="Verdana" panose="020B0604030504040204" pitchFamily="34" charset="0"/>
              </a:rPr>
              <a:t>  Julle het nog nie ten bloede toe weerstand gebied in julle stryd teen die sonde nie. </a:t>
            </a:r>
            <a:r>
              <a:rPr lang="af-ZA" sz="22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Heb 12:5</a:t>
            </a:r>
            <a:r>
              <a:rPr lang="af-ZA" sz="2200" dirty="0">
                <a:effectLst/>
                <a:latin typeface="Verdana" panose="020B0604030504040204" pitchFamily="34" charset="0"/>
                <a:ea typeface="Calibri" panose="020F0502020204030204" pitchFamily="34" charset="0"/>
                <a:cs typeface="Verdana" panose="020B0604030504040204" pitchFamily="34" charset="0"/>
              </a:rPr>
              <a:t>  En julle het die vermaning heeltemal vergeet wat tot julle as seuns spreek: My seun, ag die tugtiging van die Here nie gering nie en beswyk nie as jy deur Hom bestraf word nie; </a:t>
            </a:r>
            <a:r>
              <a:rPr lang="af-ZA" sz="22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Heb 12:6</a:t>
            </a:r>
            <a:r>
              <a:rPr lang="af-ZA" sz="2200" dirty="0">
                <a:effectLst/>
                <a:latin typeface="Verdana" panose="020B0604030504040204" pitchFamily="34" charset="0"/>
                <a:ea typeface="Calibri" panose="020F0502020204030204" pitchFamily="34" charset="0"/>
                <a:cs typeface="Verdana" panose="020B0604030504040204" pitchFamily="34" charset="0"/>
              </a:rPr>
              <a:t>  want die Here tugtig hom wat Hy liefhet, en Hy kasty elke seun wat Hy aanneem. </a:t>
            </a:r>
            <a:r>
              <a:rPr lang="af-ZA" sz="22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Heb 12:7</a:t>
            </a:r>
            <a:r>
              <a:rPr lang="af-ZA" sz="2200" dirty="0">
                <a:effectLst/>
                <a:latin typeface="Verdana" panose="020B0604030504040204" pitchFamily="34" charset="0"/>
                <a:ea typeface="Calibri" panose="020F0502020204030204" pitchFamily="34" charset="0"/>
                <a:cs typeface="Verdana" panose="020B0604030504040204" pitchFamily="34" charset="0"/>
              </a:rPr>
              <a:t>  As julle die tugtiging verdra, behandel God julle as seuns; want watter seun is daar wat die vader nie tugtig nie? </a:t>
            </a:r>
            <a:endParaRPr lang="af-ZA" sz="2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219455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5377A9-8F08-4808-8EB0-F09F039C6F98}"/>
              </a:ext>
            </a:extLst>
          </p:cNvPr>
          <p:cNvSpPr txBox="1"/>
          <p:nvPr/>
        </p:nvSpPr>
        <p:spPr>
          <a:xfrm>
            <a:off x="85859" y="107325"/>
            <a:ext cx="8972282" cy="5170646"/>
          </a:xfrm>
          <a:prstGeom prst="rect">
            <a:avLst/>
          </a:prstGeom>
          <a:solidFill>
            <a:schemeClr val="accent1">
              <a:lumMod val="20000"/>
              <a:lumOff val="80000"/>
            </a:schemeClr>
          </a:solidFill>
          <a:ln>
            <a:solidFill>
              <a:schemeClr val="accent1"/>
            </a:solidFill>
          </a:ln>
        </p:spPr>
        <p:txBody>
          <a:bodyPr wrap="square">
            <a:spAutoFit/>
          </a:bodyPr>
          <a:lstStyle/>
          <a:p>
            <a:pPr>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sz="22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Heb 12:8</a:t>
            </a:r>
            <a:r>
              <a:rPr lang="af-ZA" sz="2200" dirty="0">
                <a:effectLst/>
                <a:latin typeface="Verdana" panose="020B0604030504040204" pitchFamily="34" charset="0"/>
                <a:ea typeface="Calibri" panose="020F0502020204030204" pitchFamily="34" charset="0"/>
                <a:cs typeface="Verdana" panose="020B0604030504040204" pitchFamily="34" charset="0"/>
              </a:rPr>
              <a:t>  Maar as julle sonder tugtiging is, wat almal deelagtig geword het, dan is julle onegte kinders en nie seuns nie. </a:t>
            </a:r>
            <a:r>
              <a:rPr lang="af-ZA" sz="22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Heb 12:9</a:t>
            </a:r>
            <a:r>
              <a:rPr lang="af-ZA" sz="2200" dirty="0">
                <a:effectLst/>
                <a:latin typeface="Verdana" panose="020B0604030504040204" pitchFamily="34" charset="0"/>
                <a:ea typeface="Calibri" panose="020F0502020204030204" pitchFamily="34" charset="0"/>
                <a:cs typeface="Verdana" panose="020B0604030504040204" pitchFamily="34" charset="0"/>
              </a:rPr>
              <a:t>  Verder, ons het ons vaders na die vlees as kastyders gehad, en ons het vir hulle ontsag gehad; moet ons nie veel meer aan die Vader van die geeste onderworpe wees en lewe nie? </a:t>
            </a:r>
            <a:r>
              <a:rPr lang="af-ZA" sz="22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Heb 12:10</a:t>
            </a:r>
            <a:r>
              <a:rPr lang="af-ZA" sz="2200" dirty="0">
                <a:effectLst/>
                <a:latin typeface="Verdana" panose="020B0604030504040204" pitchFamily="34" charset="0"/>
                <a:ea typeface="Calibri" panose="020F0502020204030204" pitchFamily="34" charset="0"/>
                <a:cs typeface="Verdana" panose="020B0604030504040204" pitchFamily="34" charset="0"/>
              </a:rPr>
              <a:t>  Want h</a:t>
            </a:r>
            <a:r>
              <a:rPr lang="af-ZA" sz="2200" dirty="0">
                <a:effectLst/>
                <a:latin typeface="Verdana" panose="020B0604030504040204" pitchFamily="34" charset="0"/>
                <a:ea typeface="Times New Roman" panose="02020603050405020304" pitchFamily="18" charset="0"/>
                <a:cs typeface="Verdana" panose="020B0604030504040204" pitchFamily="34" charset="0"/>
              </a:rPr>
              <a:t>úlle het ons wel ‘n kort tydjie na hulle beste wete getugtig; maar </a:t>
            </a:r>
            <a:r>
              <a:rPr lang="af-ZA" sz="2200" b="1" dirty="0">
                <a:solidFill>
                  <a:srgbClr val="FF0000"/>
                </a:solidFill>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Verdana" panose="020B0604030504040204" pitchFamily="34" charset="0"/>
              </a:rPr>
              <a:t>Hy tot ons beswil, sodat ons sy heiligheid kan deelagtig word</a:t>
            </a:r>
            <a:r>
              <a:rPr lang="af-ZA" sz="2200" dirty="0">
                <a:effectLst/>
                <a:latin typeface="Verdana" panose="020B0604030504040204" pitchFamily="34" charset="0"/>
                <a:ea typeface="Times New Roman" panose="02020603050405020304" pitchFamily="18" charset="0"/>
                <a:cs typeface="Verdana" panose="020B0604030504040204" pitchFamily="34" charset="0"/>
              </a:rPr>
              <a:t>. </a:t>
            </a:r>
            <a:r>
              <a:rPr lang="af-ZA" sz="22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Heb 12:11</a:t>
            </a:r>
            <a:r>
              <a:rPr lang="af-ZA" sz="2200" dirty="0">
                <a:effectLst/>
                <a:latin typeface="Verdana" panose="020B0604030504040204" pitchFamily="34" charset="0"/>
                <a:ea typeface="Calibri" panose="020F0502020204030204" pitchFamily="34" charset="0"/>
                <a:cs typeface="Verdana" panose="020B0604030504040204" pitchFamily="34" charset="0"/>
              </a:rPr>
              <a:t>  Nou lyk elke tugtiging of dit op die oomblik nie </a:t>
            </a:r>
            <a:r>
              <a:rPr lang="af-ZA" sz="2200" dirty="0">
                <a:effectLst/>
                <a:latin typeface="Verdana" panose="020B0604030504040204" pitchFamily="34" charset="0"/>
                <a:ea typeface="Times New Roman" panose="02020603050405020304" pitchFamily="18" charset="0"/>
                <a:cs typeface="Verdana" panose="020B0604030504040204" pitchFamily="34" charset="0"/>
              </a:rPr>
              <a:t>‘n saak van blydskap is nie, maar van droefheid; later lewer dit egter ‘n vredevolle vrug van geregtigheid vir die wat daardeur geoefen is. </a:t>
            </a:r>
            <a:r>
              <a:rPr lang="af-ZA" sz="22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Heb 12:12</a:t>
            </a:r>
            <a:r>
              <a:rPr lang="af-ZA" sz="2200" dirty="0">
                <a:effectLst/>
                <a:latin typeface="Verdana" panose="020B0604030504040204" pitchFamily="34" charset="0"/>
                <a:ea typeface="Calibri" panose="020F0502020204030204" pitchFamily="34" charset="0"/>
                <a:cs typeface="Verdana" panose="020B0604030504040204" pitchFamily="34" charset="0"/>
              </a:rPr>
              <a:t>  </a:t>
            </a:r>
            <a:r>
              <a:rPr lang="af-ZA" sz="2200" b="1" dirty="0">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Daarom</a:t>
            </a:r>
            <a:r>
              <a:rPr lang="af-ZA" sz="2200" dirty="0">
                <a:effectLst/>
                <a:latin typeface="Verdana" panose="020B0604030504040204" pitchFamily="34" charset="0"/>
                <a:ea typeface="Calibri" panose="020F0502020204030204" pitchFamily="34" charset="0"/>
                <a:cs typeface="Verdana" panose="020B0604030504040204" pitchFamily="34" charset="0"/>
              </a:rPr>
              <a:t>, rig die slap hande en die verlamde knie</a:t>
            </a:r>
            <a:r>
              <a:rPr lang="af-ZA" sz="2200" dirty="0">
                <a:effectLst/>
                <a:latin typeface="Verdana" panose="020B0604030504040204" pitchFamily="34" charset="0"/>
                <a:ea typeface="Times New Roman" panose="02020603050405020304" pitchFamily="18" charset="0"/>
                <a:cs typeface="Verdana" panose="020B0604030504040204" pitchFamily="34" charset="0"/>
              </a:rPr>
              <a:t>ë weer op; </a:t>
            </a:r>
            <a:r>
              <a:rPr lang="af-ZA" sz="2200"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Heb 12:13</a:t>
            </a:r>
            <a:r>
              <a:rPr lang="af-ZA" sz="2200" dirty="0">
                <a:effectLst/>
                <a:latin typeface="Verdana" panose="020B0604030504040204" pitchFamily="34" charset="0"/>
                <a:ea typeface="Calibri" panose="020F0502020204030204" pitchFamily="34" charset="0"/>
                <a:cs typeface="Verdana" panose="020B0604030504040204" pitchFamily="34" charset="0"/>
              </a:rPr>
              <a:t>  en maak reguit paaie vir julle voete, sodat wat kreupel is, nie uit lit raak nie, maar liewer gesond gemaak word. </a:t>
            </a:r>
            <a:endParaRPr lang="af-ZA" sz="2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69523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54DA-3039-446B-88FD-F0A71F43CF99}"/>
              </a:ext>
            </a:extLst>
          </p:cNvPr>
          <p:cNvSpPr>
            <a:spLocks noGrp="1"/>
          </p:cNvSpPr>
          <p:nvPr>
            <p:ph type="title"/>
          </p:nvPr>
        </p:nvSpPr>
        <p:spPr>
          <a:xfrm>
            <a:off x="81566" y="1509429"/>
            <a:ext cx="8980868" cy="3562930"/>
          </a:xfrm>
        </p:spPr>
        <p:txBody>
          <a:bodyPr>
            <a:normAutofit/>
          </a:bodyPr>
          <a:lstStyle/>
          <a:p>
            <a:r>
              <a:rPr lang="af-ZA" sz="4800" b="1" i="1" dirty="0"/>
              <a:t>Vir die vreugde voorgehou, verdra het……  </a:t>
            </a:r>
            <a:br>
              <a:rPr lang="af-ZA" sz="4800" b="1" i="1" dirty="0"/>
            </a:br>
            <a:br>
              <a:rPr lang="af-ZA" sz="4800" b="1" i="1" dirty="0"/>
            </a:br>
            <a:r>
              <a:rPr lang="af-ZA" sz="4800" b="1" i="1" dirty="0"/>
              <a:t>…..sodat ons Sy heiligheid deelagtig kan word.</a:t>
            </a:r>
          </a:p>
        </p:txBody>
      </p:sp>
    </p:spTree>
    <p:extLst>
      <p:ext uri="{BB962C8B-B14F-4D97-AF65-F5344CB8AC3E}">
        <p14:creationId xmlns:p14="http://schemas.microsoft.com/office/powerpoint/2010/main" val="144357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7DE5-62D3-4E9A-8D0C-EBC22239B4EF}"/>
              </a:ext>
            </a:extLst>
          </p:cNvPr>
          <p:cNvSpPr>
            <a:spLocks noGrp="1"/>
          </p:cNvSpPr>
          <p:nvPr>
            <p:ph type="title"/>
          </p:nvPr>
        </p:nvSpPr>
        <p:spPr>
          <a:xfrm>
            <a:off x="71021" y="1"/>
            <a:ext cx="9001958" cy="710214"/>
          </a:xfrm>
        </p:spPr>
        <p:txBody>
          <a:bodyPr/>
          <a:lstStyle/>
          <a:p>
            <a:r>
              <a:rPr lang="af-ZA" b="1" dirty="0">
                <a:effectLst>
                  <a:outerShdw blurRad="38100" dist="38100" dir="2700000" algn="tl">
                    <a:srgbClr val="000000">
                      <a:alpha val="43137"/>
                    </a:srgbClr>
                  </a:outerShdw>
                </a:effectLst>
              </a:rPr>
              <a:t>Die wêreld wat “onder die son” afspeel</a:t>
            </a:r>
          </a:p>
        </p:txBody>
      </p:sp>
      <p:sp>
        <p:nvSpPr>
          <p:cNvPr id="4" name="TextBox 3">
            <a:extLst>
              <a:ext uri="{FF2B5EF4-FFF2-40B4-BE49-F238E27FC236}">
                <a16:creationId xmlns:a16="http://schemas.microsoft.com/office/drawing/2014/main" id="{08D0A9C0-916D-4DAF-AE01-35C7DB7AFAE0}"/>
              </a:ext>
            </a:extLst>
          </p:cNvPr>
          <p:cNvSpPr txBox="1"/>
          <p:nvPr/>
        </p:nvSpPr>
        <p:spPr>
          <a:xfrm>
            <a:off x="71022" y="710215"/>
            <a:ext cx="9001957" cy="1754326"/>
          </a:xfrm>
          <a:prstGeom prst="rect">
            <a:avLst/>
          </a:prstGeom>
          <a:solidFill>
            <a:schemeClr val="accent1">
              <a:lumMod val="20000"/>
              <a:lumOff val="80000"/>
            </a:schemeClr>
          </a:solidFill>
          <a:ln>
            <a:solidFill>
              <a:schemeClr val="accent1"/>
            </a:solidFill>
          </a:ln>
        </p:spPr>
        <p:txBody>
          <a:bodyPr wrap="square">
            <a:spAutoFit/>
          </a:bodyPr>
          <a:lstStyle/>
          <a:p>
            <a:pPr>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dirty="0">
                <a:effectLst/>
                <a:latin typeface="Verdana" panose="020B0604030504040204" pitchFamily="34" charset="0"/>
                <a:ea typeface="Calibri" panose="020F0502020204030204" pitchFamily="34" charset="0"/>
                <a:cs typeface="Verdana" panose="020B0604030504040204" pitchFamily="34" charset="0"/>
              </a:rPr>
              <a:t>Weer neem die duiwel Hom saam na </a:t>
            </a:r>
            <a:r>
              <a:rPr lang="af-ZA" dirty="0">
                <a:effectLst/>
                <a:latin typeface="Verdana" panose="020B0604030504040204" pitchFamily="34" charset="0"/>
                <a:ea typeface="Times New Roman" panose="02020603050405020304" pitchFamily="18" charset="0"/>
                <a:cs typeface="Verdana" panose="020B0604030504040204" pitchFamily="34" charset="0"/>
              </a:rPr>
              <a:t>‘n baie hoë berg en wys Hom al die </a:t>
            </a:r>
            <a:r>
              <a:rPr lang="af-ZA" b="1" dirty="0">
                <a:solidFill>
                  <a:srgbClr val="FF0000"/>
                </a:solidFill>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Verdana" panose="020B0604030504040204" pitchFamily="34" charset="0"/>
              </a:rPr>
              <a:t>koninkryke van die wêreld </a:t>
            </a:r>
            <a:r>
              <a:rPr lang="af-ZA" dirty="0">
                <a:effectLst/>
                <a:latin typeface="Verdana" panose="020B0604030504040204" pitchFamily="34" charset="0"/>
                <a:ea typeface="Times New Roman" panose="02020603050405020304" pitchFamily="18" charset="0"/>
                <a:cs typeface="Verdana" panose="020B0604030504040204" pitchFamily="34" charset="0"/>
              </a:rPr>
              <a:t>en </a:t>
            </a:r>
            <a:r>
              <a:rPr lang="af-ZA" b="1" dirty="0">
                <a:solidFill>
                  <a:srgbClr val="FF0000"/>
                </a:solidFill>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Verdana" panose="020B0604030504040204" pitchFamily="34" charset="0"/>
              </a:rPr>
              <a:t>hulle heerlikheid</a:t>
            </a:r>
            <a:r>
              <a:rPr lang="af-ZA" dirty="0">
                <a:effectLst/>
                <a:latin typeface="Verdana" panose="020B0604030504040204" pitchFamily="34" charset="0"/>
                <a:ea typeface="Times New Roman" panose="02020603050405020304" pitchFamily="18" charset="0"/>
                <a:cs typeface="Verdana" panose="020B0604030504040204" pitchFamily="34" charset="0"/>
              </a:rPr>
              <a:t>, </a:t>
            </a:r>
            <a:r>
              <a:rPr lang="af-ZA" dirty="0">
                <a:effectLst/>
                <a:latin typeface="Verdana" panose="020B0604030504040204" pitchFamily="34" charset="0"/>
                <a:ea typeface="Calibri" panose="020F0502020204030204" pitchFamily="34" charset="0"/>
                <a:cs typeface="Verdana" panose="020B0604030504040204" pitchFamily="34" charset="0"/>
              </a:rPr>
              <a:t>en s</a:t>
            </a:r>
            <a:r>
              <a:rPr lang="af-ZA" dirty="0">
                <a:effectLst/>
                <a:latin typeface="Verdana" panose="020B0604030504040204" pitchFamily="34" charset="0"/>
                <a:ea typeface="Times New Roman" panose="02020603050405020304" pitchFamily="18" charset="0"/>
                <a:cs typeface="Verdana" panose="020B0604030504040204" pitchFamily="34" charset="0"/>
              </a:rPr>
              <a:t>ê vir Hom: Al hierdie dinge </a:t>
            </a:r>
            <a:r>
              <a:rPr lang="af-ZA" b="1" dirty="0">
                <a:solidFill>
                  <a:srgbClr val="FF0000"/>
                </a:solidFill>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Verdana" panose="020B0604030504040204" pitchFamily="34" charset="0"/>
              </a:rPr>
              <a:t>sal ek aan U gee</a:t>
            </a:r>
            <a:r>
              <a:rPr lang="af-ZA" dirty="0">
                <a:effectLst/>
                <a:latin typeface="Verdana" panose="020B0604030504040204" pitchFamily="34" charset="0"/>
                <a:ea typeface="Times New Roman" panose="02020603050405020304" pitchFamily="18" charset="0"/>
                <a:cs typeface="Verdana" panose="020B0604030504040204" pitchFamily="34" charset="0"/>
              </a:rPr>
              <a:t> as U neerval en my aanbid. </a:t>
            </a:r>
            <a:r>
              <a:rPr lang="af-ZA" dirty="0">
                <a:effectLst/>
                <a:latin typeface="Verdana" panose="020B0604030504040204" pitchFamily="34" charset="0"/>
                <a:ea typeface="Calibri" panose="020F0502020204030204" pitchFamily="34" charset="0"/>
                <a:cs typeface="Verdana" panose="020B0604030504040204" pitchFamily="34" charset="0"/>
              </a:rPr>
              <a:t>Toe s</a:t>
            </a:r>
            <a:r>
              <a:rPr lang="af-ZA" dirty="0">
                <a:effectLst/>
                <a:latin typeface="Verdana" panose="020B0604030504040204" pitchFamily="34" charset="0"/>
                <a:ea typeface="Times New Roman" panose="02020603050405020304" pitchFamily="18" charset="0"/>
                <a:cs typeface="Verdana" panose="020B0604030504040204" pitchFamily="34" charset="0"/>
              </a:rPr>
              <a:t>ê Jahshua vir hom: Gaan weg, Satan! want daar is geskrywe: Die Here jou God moet jy aanbid en Hom alleen dien. </a:t>
            </a:r>
            <a:r>
              <a:rPr lang="af-ZA" dirty="0">
                <a:effectLst/>
                <a:latin typeface="Verdana" panose="020B0604030504040204" pitchFamily="34" charset="0"/>
                <a:ea typeface="Calibri" panose="020F0502020204030204" pitchFamily="34" charset="0"/>
                <a:cs typeface="Verdana" panose="020B0604030504040204" pitchFamily="34" charset="0"/>
              </a:rPr>
              <a:t>Daarna het die duiwel Hom laat staan, en daar het engele gekom en Hom gedien. </a:t>
            </a:r>
            <a:r>
              <a:rPr lang="af-ZA" dirty="0">
                <a:solidFill>
                  <a:srgbClr val="008080"/>
                </a:solidFill>
                <a:latin typeface="Verdana" panose="020B0604030504040204" pitchFamily="34" charset="0"/>
                <a:ea typeface="Calibri" panose="020F0502020204030204" pitchFamily="34" charset="0"/>
                <a:cs typeface="Verdana" panose="020B0604030504040204" pitchFamily="34" charset="0"/>
              </a:rPr>
              <a:t>Mat 4:8-11</a:t>
            </a:r>
            <a:r>
              <a:rPr lang="af-ZA" dirty="0">
                <a:latin typeface="Verdana" panose="020B0604030504040204" pitchFamily="34" charset="0"/>
                <a:ea typeface="Calibri" panose="020F0502020204030204" pitchFamily="34" charset="0"/>
                <a:cs typeface="Verdana" panose="020B0604030504040204" pitchFamily="34" charset="0"/>
              </a:rPr>
              <a:t> </a:t>
            </a:r>
            <a:endParaRPr lang="af-ZA" dirty="0">
              <a:effectLst/>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7A028D2-B178-4EC5-B3ED-08DF5539C26C}"/>
              </a:ext>
            </a:extLst>
          </p:cNvPr>
          <p:cNvSpPr txBox="1"/>
          <p:nvPr/>
        </p:nvSpPr>
        <p:spPr>
          <a:xfrm>
            <a:off x="71019" y="4732301"/>
            <a:ext cx="9001957" cy="923330"/>
          </a:xfrm>
          <a:prstGeom prst="rect">
            <a:avLst/>
          </a:prstGeom>
          <a:solidFill>
            <a:schemeClr val="accent1">
              <a:lumMod val="20000"/>
              <a:lumOff val="80000"/>
            </a:schemeClr>
          </a:solidFill>
          <a:ln>
            <a:solidFill>
              <a:schemeClr val="accent1"/>
            </a:solidFill>
          </a:ln>
        </p:spPr>
        <p:txBody>
          <a:bodyPr wrap="square">
            <a:spAutoFit/>
          </a:bodyPr>
          <a:lstStyle/>
          <a:p>
            <a:pPr>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dirty="0">
                <a:solidFill>
                  <a:srgbClr val="008080"/>
                </a:solidFill>
                <a:latin typeface="Verdana" panose="020B0604030504040204" pitchFamily="34" charset="0"/>
                <a:cs typeface="Verdana" panose="020B0604030504040204" pitchFamily="34" charset="0"/>
              </a:rPr>
              <a:t>Mat 6:13  </a:t>
            </a:r>
            <a:r>
              <a:rPr lang="af-ZA" dirty="0">
                <a:effectLst/>
                <a:latin typeface="Verdana" panose="020B0604030504040204" pitchFamily="34" charset="0"/>
                <a:ea typeface="Calibri" panose="020F0502020204030204" pitchFamily="34" charset="0"/>
                <a:cs typeface="Verdana" panose="020B0604030504040204" pitchFamily="34" charset="0"/>
              </a:rPr>
              <a:t>en lei ons nie in versoeking nie, maar verlos ons van die Bose. Want </a:t>
            </a:r>
            <a:r>
              <a:rPr lang="af-ZA"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aan U behoort die koninkryk en die krag en die heerlikheid tot in ewigheid</a:t>
            </a:r>
            <a:r>
              <a:rPr lang="af-ZA" dirty="0">
                <a:effectLst/>
                <a:latin typeface="Verdana" panose="020B0604030504040204" pitchFamily="34" charset="0"/>
                <a:ea typeface="Calibri" panose="020F0502020204030204" pitchFamily="34" charset="0"/>
                <a:cs typeface="Verdana" panose="020B0604030504040204" pitchFamily="34" charset="0"/>
              </a:rPr>
              <a:t>. Amen.</a:t>
            </a:r>
            <a:endParaRPr lang="af-ZA" dirty="0">
              <a:effectLst/>
              <a:latin typeface="Arial" panose="020B060402020202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26DAA48A-79F1-47C5-A4E0-46AB92804E82}"/>
              </a:ext>
            </a:extLst>
          </p:cNvPr>
          <p:cNvSpPr txBox="1"/>
          <p:nvPr/>
        </p:nvSpPr>
        <p:spPr>
          <a:xfrm>
            <a:off x="71019" y="2697701"/>
            <a:ext cx="9001957" cy="1938992"/>
          </a:xfrm>
          <a:prstGeom prst="rect">
            <a:avLst/>
          </a:prstGeom>
          <a:noFill/>
        </p:spPr>
        <p:txBody>
          <a:bodyPr wrap="square" rtlCol="0">
            <a:spAutoFit/>
          </a:bodyPr>
          <a:lstStyle/>
          <a:p>
            <a:r>
              <a:rPr lang="af-ZA" sz="4000" b="1" dirty="0">
                <a:effectLst>
                  <a:outerShdw blurRad="38100" dist="38100" dir="2700000" algn="tl">
                    <a:srgbClr val="000000">
                      <a:alpha val="43137"/>
                    </a:srgbClr>
                  </a:outerShdw>
                </a:effectLst>
                <a:latin typeface="+mj-lt"/>
                <a:ea typeface="+mj-ea"/>
                <a:cs typeface="+mj-cs"/>
              </a:rPr>
              <a:t>Soos hul vader, so is die wêreld – gee weg wat nie hul eiendom is nie, en hanteer die leuen soos ‘n waarheid.</a:t>
            </a:r>
          </a:p>
        </p:txBody>
      </p:sp>
    </p:spTree>
    <p:extLst>
      <p:ext uri="{BB962C8B-B14F-4D97-AF65-F5344CB8AC3E}">
        <p14:creationId xmlns:p14="http://schemas.microsoft.com/office/powerpoint/2010/main" val="244198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519E-6559-4944-8AF7-864D028D4B7D}"/>
              </a:ext>
            </a:extLst>
          </p:cNvPr>
          <p:cNvSpPr>
            <a:spLocks noGrp="1"/>
          </p:cNvSpPr>
          <p:nvPr>
            <p:ph type="title"/>
          </p:nvPr>
        </p:nvSpPr>
        <p:spPr>
          <a:xfrm>
            <a:off x="62143" y="0"/>
            <a:ext cx="9010835" cy="1325563"/>
          </a:xfrm>
        </p:spPr>
        <p:txBody>
          <a:bodyPr>
            <a:normAutofit/>
          </a:bodyPr>
          <a:lstStyle/>
          <a:p>
            <a:pPr algn="ctr"/>
            <a:r>
              <a:rPr lang="af-ZA" b="1" dirty="0">
                <a:effectLst>
                  <a:outerShdw blurRad="38100" dist="38100" dir="2700000" algn="tl">
                    <a:srgbClr val="000000">
                      <a:alpha val="43137"/>
                    </a:srgbClr>
                  </a:outerShdw>
                </a:effectLst>
              </a:rPr>
              <a:t>Jou somme moet sin maak as jy ‘n aanbod van die wêreld wil oorweeg</a:t>
            </a:r>
          </a:p>
        </p:txBody>
      </p:sp>
      <p:sp>
        <p:nvSpPr>
          <p:cNvPr id="4" name="TextBox 3">
            <a:extLst>
              <a:ext uri="{FF2B5EF4-FFF2-40B4-BE49-F238E27FC236}">
                <a16:creationId xmlns:a16="http://schemas.microsoft.com/office/drawing/2014/main" id="{2F2C09A3-8191-485E-BFCE-A759D3BBD370}"/>
              </a:ext>
            </a:extLst>
          </p:cNvPr>
          <p:cNvSpPr txBox="1"/>
          <p:nvPr/>
        </p:nvSpPr>
        <p:spPr>
          <a:xfrm>
            <a:off x="62142" y="1343250"/>
            <a:ext cx="9010835" cy="2308324"/>
          </a:xfrm>
          <a:prstGeom prst="rect">
            <a:avLst/>
          </a:prstGeom>
          <a:solidFill>
            <a:schemeClr val="accent1">
              <a:lumMod val="20000"/>
              <a:lumOff val="80000"/>
            </a:schemeClr>
          </a:solidFill>
          <a:ln>
            <a:solidFill>
              <a:schemeClr val="accent1"/>
            </a:solidFill>
          </a:ln>
        </p:spPr>
        <p:txBody>
          <a:bodyPr wrap="square">
            <a:spAutoFit/>
          </a:bodyPr>
          <a:lstStyle/>
          <a:p>
            <a:pPr>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Mat 16:24</a:t>
            </a:r>
            <a:r>
              <a:rPr lang="af-ZA" dirty="0">
                <a:effectLst/>
                <a:latin typeface="Verdana" panose="020B0604030504040204" pitchFamily="34" charset="0"/>
                <a:ea typeface="Calibri" panose="020F0502020204030204" pitchFamily="34" charset="0"/>
                <a:cs typeface="Verdana" panose="020B0604030504040204" pitchFamily="34" charset="0"/>
              </a:rPr>
              <a:t>  Toe s</a:t>
            </a:r>
            <a:r>
              <a:rPr lang="af-ZA" dirty="0">
                <a:effectLst/>
                <a:latin typeface="Verdana" panose="020B0604030504040204" pitchFamily="34" charset="0"/>
                <a:ea typeface="Times New Roman" panose="02020603050405020304" pitchFamily="18" charset="0"/>
                <a:cs typeface="Verdana" panose="020B0604030504040204" pitchFamily="34" charset="0"/>
              </a:rPr>
              <a:t>ê Jahshua vir sy dissipels: As iemand agter My aan wil kom, moet hy homself verloën en sy kruis opneem en My volg. </a:t>
            </a:r>
            <a:r>
              <a:rPr lang="af-ZA" dirty="0">
                <a:solidFill>
                  <a:srgbClr val="208080"/>
                </a:solidFill>
                <a:effectLst/>
                <a:latin typeface="Verdana" panose="020B0604030504040204" pitchFamily="34" charset="0"/>
                <a:ea typeface="Calibri" panose="020F0502020204030204" pitchFamily="34" charset="0"/>
                <a:cs typeface="Verdana" panose="020B0604030504040204" pitchFamily="34" charset="0"/>
              </a:rPr>
              <a:t>Mat 16:25</a:t>
            </a:r>
            <a:r>
              <a:rPr lang="af-ZA" dirty="0">
                <a:effectLst/>
                <a:latin typeface="Verdana" panose="020B0604030504040204" pitchFamily="34" charset="0"/>
                <a:ea typeface="Calibri" panose="020F0502020204030204" pitchFamily="34" charset="0"/>
                <a:cs typeface="Verdana" panose="020B0604030504040204" pitchFamily="34" charset="0"/>
              </a:rPr>
              <a:t>  Want elkeen wat sy lewe wil red, sal dit verloor; maar elkeen wat sy lewe om My ontwil verloor, sal dit vind. </a:t>
            </a:r>
            <a:r>
              <a:rPr lang="af-ZA"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Mat 16:26</a:t>
            </a:r>
            <a:r>
              <a:rPr lang="af-ZA" dirty="0">
                <a:effectLst/>
                <a:latin typeface="Verdana" panose="020B0604030504040204" pitchFamily="34" charset="0"/>
                <a:ea typeface="Calibri" panose="020F0502020204030204" pitchFamily="34" charset="0"/>
                <a:cs typeface="Verdana" panose="020B0604030504040204" pitchFamily="34" charset="0"/>
              </a:rPr>
              <a:t>  </a:t>
            </a:r>
            <a:r>
              <a:rPr lang="af-ZA"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Want wat baat dit </a:t>
            </a:r>
            <a:r>
              <a:rPr lang="af-ZA" b="1" dirty="0">
                <a:solidFill>
                  <a:srgbClr val="FF0000"/>
                </a:solidFill>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Verdana" panose="020B0604030504040204" pitchFamily="34" charset="0"/>
              </a:rPr>
              <a:t>‘n mens as hy die hele wêreld win, maar aan sy siel skade ly?</a:t>
            </a:r>
            <a:r>
              <a:rPr lang="af-ZA" dirty="0">
                <a:effectLst/>
                <a:latin typeface="Verdana" panose="020B0604030504040204" pitchFamily="34" charset="0"/>
                <a:ea typeface="Times New Roman" panose="02020603050405020304" pitchFamily="18" charset="0"/>
                <a:cs typeface="Verdana" panose="020B0604030504040204" pitchFamily="34" charset="0"/>
              </a:rPr>
              <a:t> Of wat sal ‘n mens gee as losprys vir sy siel? </a:t>
            </a:r>
            <a:r>
              <a:rPr lang="af-ZA" dirty="0">
                <a:solidFill>
                  <a:srgbClr val="008080"/>
                </a:solidFill>
                <a:latin typeface="Verdana" panose="020B0604030504040204" pitchFamily="34" charset="0"/>
                <a:cs typeface="Verdana" panose="020B0604030504040204" pitchFamily="34" charset="0"/>
              </a:rPr>
              <a:t>Mat 16:27  </a:t>
            </a:r>
            <a:r>
              <a:rPr lang="af-ZA" dirty="0">
                <a:effectLst/>
                <a:latin typeface="Verdana" panose="020B0604030504040204" pitchFamily="34" charset="0"/>
                <a:ea typeface="Calibri" panose="020F0502020204030204" pitchFamily="34" charset="0"/>
                <a:cs typeface="Verdana" panose="020B0604030504040204" pitchFamily="34" charset="0"/>
              </a:rPr>
              <a:t>Want </a:t>
            </a:r>
            <a:r>
              <a:rPr lang="af-ZA"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die Seun van die mens staan gereed om met sy engele </a:t>
            </a:r>
            <a:r>
              <a:rPr lang="af-ZA" b="1" u="sng"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in die heerlikheid van sy Vader</a:t>
            </a:r>
            <a:r>
              <a:rPr lang="af-ZA"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 te kom, en dan sal Hy elkeen vergeld volgens sy dade</a:t>
            </a:r>
            <a:r>
              <a:rPr lang="af-ZA" dirty="0">
                <a:effectLst/>
                <a:latin typeface="Verdana" panose="020B0604030504040204" pitchFamily="34" charset="0"/>
                <a:ea typeface="Calibri" panose="020F0502020204030204" pitchFamily="34" charset="0"/>
                <a:cs typeface="Verdana" panose="020B0604030504040204" pitchFamily="34" charset="0"/>
              </a:rPr>
              <a:t>. </a:t>
            </a:r>
            <a:endParaRPr lang="af-ZA" dirty="0">
              <a:effectLst/>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BCEE8AF-3516-477A-9487-94A9D23322AE}"/>
              </a:ext>
            </a:extLst>
          </p:cNvPr>
          <p:cNvSpPr txBox="1"/>
          <p:nvPr/>
        </p:nvSpPr>
        <p:spPr>
          <a:xfrm>
            <a:off x="62142" y="5274775"/>
            <a:ext cx="9010835" cy="1477328"/>
          </a:xfrm>
          <a:prstGeom prst="rect">
            <a:avLst/>
          </a:prstGeom>
          <a:solidFill>
            <a:schemeClr val="accent1">
              <a:lumMod val="20000"/>
              <a:lumOff val="80000"/>
            </a:schemeClr>
          </a:solidFill>
          <a:ln>
            <a:solidFill>
              <a:schemeClr val="accent1"/>
            </a:solidFill>
          </a:ln>
        </p:spPr>
        <p:txBody>
          <a:bodyPr wrap="square">
            <a:spAutoFit/>
          </a:bodyPr>
          <a:lstStyle/>
          <a:p>
            <a:pPr>
              <a:spcAft>
                <a:spcPts val="3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af-ZA"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Mat 6:27</a:t>
            </a:r>
            <a:r>
              <a:rPr lang="af-ZA" dirty="0">
                <a:effectLst/>
                <a:latin typeface="Verdana" panose="020B0604030504040204" pitchFamily="34" charset="0"/>
                <a:ea typeface="Calibri" panose="020F0502020204030204" pitchFamily="34" charset="0"/>
                <a:cs typeface="Verdana" panose="020B0604030504040204" pitchFamily="34" charset="0"/>
              </a:rPr>
              <a:t>  Wie tog onder julle kan, deur hom te kwel, een el by sy lengte voeg? </a:t>
            </a:r>
            <a:r>
              <a:rPr lang="af-ZA" dirty="0">
                <a:solidFill>
                  <a:srgbClr val="008080"/>
                </a:solidFill>
                <a:effectLst/>
                <a:latin typeface="Verdana" panose="020B0604030504040204" pitchFamily="34" charset="0"/>
                <a:ea typeface="Calibri" panose="020F0502020204030204" pitchFamily="34" charset="0"/>
                <a:cs typeface="Verdana" panose="020B0604030504040204" pitchFamily="34" charset="0"/>
              </a:rPr>
              <a:t>Mat 6:28</a:t>
            </a:r>
            <a:r>
              <a:rPr lang="af-ZA" dirty="0">
                <a:effectLst/>
                <a:latin typeface="Verdana" panose="020B0604030504040204" pitchFamily="34" charset="0"/>
                <a:ea typeface="Calibri" panose="020F0502020204030204" pitchFamily="34" charset="0"/>
                <a:cs typeface="Verdana" panose="020B0604030504040204" pitchFamily="34" charset="0"/>
              </a:rPr>
              <a:t>  En wat kwel julle jul oor klere? Let op die </a:t>
            </a:r>
            <a:r>
              <a:rPr lang="af-ZA" b="1" dirty="0">
                <a:solidFill>
                  <a:srgbClr val="FF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Verdana" panose="020B0604030504040204" pitchFamily="34" charset="0"/>
              </a:rPr>
              <a:t>lelies van die veld</a:t>
            </a:r>
            <a:r>
              <a:rPr lang="af-ZA" dirty="0">
                <a:effectLst/>
                <a:latin typeface="Verdana" panose="020B0604030504040204" pitchFamily="34" charset="0"/>
                <a:ea typeface="Calibri" panose="020F0502020204030204" pitchFamily="34" charset="0"/>
                <a:cs typeface="Verdana" panose="020B0604030504040204" pitchFamily="34" charset="0"/>
              </a:rPr>
              <a:t>, hoe hulle groei; hulle arbei nie en hulle spin nie; </a:t>
            </a:r>
            <a:r>
              <a:rPr lang="af-ZA" dirty="0">
                <a:solidFill>
                  <a:srgbClr val="008080"/>
                </a:solidFill>
                <a:latin typeface="Verdana" panose="020B0604030504040204" pitchFamily="34" charset="0"/>
                <a:cs typeface="Verdana" panose="020B0604030504040204" pitchFamily="34" charset="0"/>
              </a:rPr>
              <a:t>Mat 6:29  </a:t>
            </a:r>
            <a:r>
              <a:rPr lang="af-ZA" dirty="0">
                <a:effectLst/>
                <a:latin typeface="Verdana" panose="020B0604030504040204" pitchFamily="34" charset="0"/>
                <a:ea typeface="Calibri" panose="020F0502020204030204" pitchFamily="34" charset="0"/>
                <a:cs typeface="Verdana" panose="020B0604030504040204" pitchFamily="34" charset="0"/>
              </a:rPr>
              <a:t>en Ek s</a:t>
            </a:r>
            <a:r>
              <a:rPr lang="af-ZA" dirty="0">
                <a:effectLst/>
                <a:latin typeface="Verdana" panose="020B0604030504040204" pitchFamily="34" charset="0"/>
                <a:ea typeface="Times New Roman" panose="02020603050405020304" pitchFamily="18" charset="0"/>
                <a:cs typeface="Verdana" panose="020B0604030504040204" pitchFamily="34" charset="0"/>
              </a:rPr>
              <a:t>ê vir julle dat </a:t>
            </a:r>
            <a:r>
              <a:rPr lang="af-ZA" b="1" dirty="0">
                <a:solidFill>
                  <a:srgbClr val="FF0000"/>
                </a:solidFill>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Verdana" panose="020B0604030504040204" pitchFamily="34" charset="0"/>
              </a:rPr>
              <a:t>selfs Salomo in al sy heerlikheid nie bekleed was soos een van hulle nie</a:t>
            </a:r>
            <a:r>
              <a:rPr lang="af-ZA" dirty="0">
                <a:effectLst/>
                <a:latin typeface="Verdana" panose="020B0604030504040204" pitchFamily="34" charset="0"/>
                <a:ea typeface="Times New Roman" panose="02020603050405020304" pitchFamily="18" charset="0"/>
                <a:cs typeface="Verdana" panose="020B0604030504040204" pitchFamily="34" charset="0"/>
              </a:rPr>
              <a:t>. </a:t>
            </a:r>
            <a:endParaRPr lang="af-ZA" dirty="0">
              <a:effectLst/>
              <a:latin typeface="Arial" panose="020B060402020202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7F6AFFE6-4725-483C-8EF2-6F445FC7E085}"/>
              </a:ext>
            </a:extLst>
          </p:cNvPr>
          <p:cNvSpPr txBox="1"/>
          <p:nvPr/>
        </p:nvSpPr>
        <p:spPr>
          <a:xfrm>
            <a:off x="0" y="3873136"/>
            <a:ext cx="9144000" cy="1338828"/>
          </a:xfrm>
          <a:prstGeom prst="rect">
            <a:avLst/>
          </a:prstGeom>
          <a:noFill/>
        </p:spPr>
        <p:txBody>
          <a:bodyPr wrap="square" rtlCol="0">
            <a:spAutoFit/>
          </a:bodyPr>
          <a:lstStyle/>
          <a:p>
            <a:r>
              <a:rPr lang="af-ZA" sz="2700" b="1" dirty="0">
                <a:effectLst>
                  <a:outerShdw blurRad="38100" dist="38100" dir="2700000" algn="tl">
                    <a:srgbClr val="000000">
                      <a:alpha val="43137"/>
                    </a:srgbClr>
                  </a:outerShdw>
                </a:effectLst>
                <a:latin typeface="+mj-lt"/>
                <a:ea typeface="+mj-ea"/>
                <a:cs typeface="+mj-cs"/>
              </a:rPr>
              <a:t>Heerlikheid “onder die son” het ‘n “sell-by” datum – JHWH deel dit uit soos Hy wil aan selfs die eenvoudigste deel van Sy skepping. Dit het geen monetêre waarde i.t.v ewigheids-items nie.</a:t>
            </a:r>
          </a:p>
        </p:txBody>
      </p:sp>
    </p:spTree>
    <p:extLst>
      <p:ext uri="{BB962C8B-B14F-4D97-AF65-F5344CB8AC3E}">
        <p14:creationId xmlns:p14="http://schemas.microsoft.com/office/powerpoint/2010/main" val="247080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TotalTime>
  <Words>2613</Words>
  <Application>Microsoft Office PowerPoint</Application>
  <PresentationFormat>On-screen Show (4:3)</PresentationFormat>
  <Paragraphs>46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Verdana</vt:lpstr>
      <vt:lpstr>Office Theme</vt:lpstr>
      <vt:lpstr>Vir ewige heerlikheid</vt:lpstr>
      <vt:lpstr>PowerPoint Presentation</vt:lpstr>
      <vt:lpstr>Soos Desember vakansie….is hoe die mens die verloop van die lewe ervaar.</vt:lpstr>
      <vt:lpstr>Soekende na sin in die tydelike</vt:lpstr>
      <vt:lpstr>Daarom dan….</vt:lpstr>
      <vt:lpstr>PowerPoint Presentation</vt:lpstr>
      <vt:lpstr>Vir die vreugde voorgehou, verdra het……    …..sodat ons Sy heiligheid deelagtig kan word.</vt:lpstr>
      <vt:lpstr>Die wêreld wat “onder die son” afspeel</vt:lpstr>
      <vt:lpstr>Jou somme moet sin maak as jy ‘n aanbod van die wêreld wil oorweeg</vt:lpstr>
      <vt:lpstr>Middernag, wanneer die koets na ‘n pampoen terug verander.</vt:lpstr>
      <vt:lpstr>Heerlikheid begin eers hier……….</vt:lpstr>
      <vt:lpstr>PowerPoint Presentation</vt:lpstr>
      <vt:lpstr>Dit is moeilik om na pensioen uit te sien as jy self nog nooit ‘n dag moes werk vir ‘n lewe nie.  As jy nog nie skool gaan nie is dit heeljaar vakansie – Desember is niks spesiaal nie.  As jy jonk en oppad is na jou drome, is die motivering wat die ewige heerlikheid ouer mense gee, onbegrypbaar vir jou.  Maar geniet jou jonkheid, sonder om te bekommer oor die afdraande anderkant die kruin – die Prediker se raad. Maar omdat die dag sekerlik kom wanneer jou “vakansie” ook verby is – weet dat elke saak wat jy as jongmens doen, jou bagasie gaan word na die ewigheid.</vt:lpstr>
      <vt:lpstr>Jonk en oud:  Daarom dan….</vt:lpstr>
      <vt:lpstr>Amen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 ewige heerlikheid</dc:title>
  <dc:creator>Francois Schutte</dc:creator>
  <cp:lastModifiedBy>Francois Schutte</cp:lastModifiedBy>
  <cp:revision>10</cp:revision>
  <dcterms:created xsi:type="dcterms:W3CDTF">2022-02-28T12:15:30Z</dcterms:created>
  <dcterms:modified xsi:type="dcterms:W3CDTF">2022-03-04T14:35:30Z</dcterms:modified>
</cp:coreProperties>
</file>