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4"/>
  </p:handoutMasterIdLst>
  <p:sldIdLst>
    <p:sldId id="279" r:id="rId2"/>
    <p:sldId id="280" r:id="rId3"/>
    <p:sldId id="284" r:id="rId4"/>
    <p:sldId id="285" r:id="rId5"/>
    <p:sldId id="281" r:id="rId6"/>
    <p:sldId id="282" r:id="rId7"/>
    <p:sldId id="283" r:id="rId8"/>
    <p:sldId id="286" r:id="rId9"/>
    <p:sldId id="287" r:id="rId10"/>
    <p:sldId id="291" r:id="rId11"/>
    <p:sldId id="297" r:id="rId12"/>
    <p:sldId id="293" r:id="rId13"/>
    <p:sldId id="292" r:id="rId14"/>
    <p:sldId id="290" r:id="rId15"/>
    <p:sldId id="298" r:id="rId16"/>
    <p:sldId id="299" r:id="rId17"/>
    <p:sldId id="289" r:id="rId18"/>
    <p:sldId id="288" r:id="rId19"/>
    <p:sldId id="294" r:id="rId20"/>
    <p:sldId id="295" r:id="rId21"/>
    <p:sldId id="296" r:id="rId22"/>
    <p:sldId id="276" r:id="rId23"/>
  </p:sldIdLst>
  <p:sldSz cx="9144000" cy="6858000" type="screen4x3"/>
  <p:notesSz cx="685800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3E1A"/>
    <a:srgbClr val="EBB6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50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3712"/>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84613" y="0"/>
            <a:ext cx="2971800" cy="493712"/>
          </a:xfrm>
          <a:prstGeom prst="rect">
            <a:avLst/>
          </a:prstGeom>
        </p:spPr>
        <p:txBody>
          <a:bodyPr vert="horz" lIns="91440" tIns="45720" rIns="91440" bIns="45720" rtlCol="0"/>
          <a:lstStyle>
            <a:lvl1pPr algn="r">
              <a:defRPr sz="1200"/>
            </a:lvl1pPr>
          </a:lstStyle>
          <a:p>
            <a:fld id="{5CF188F4-4578-451E-9D4E-6C4110028A6B}" type="datetimeFigureOut">
              <a:rPr lang="en-ZA" smtClean="0"/>
              <a:t>2017/08/06</a:t>
            </a:fld>
            <a:endParaRPr lang="en-ZA"/>
          </a:p>
        </p:txBody>
      </p:sp>
      <p:sp>
        <p:nvSpPr>
          <p:cNvPr id="4" name="Footer Placeholder 3"/>
          <p:cNvSpPr>
            <a:spLocks noGrp="1"/>
          </p:cNvSpPr>
          <p:nvPr>
            <p:ph type="ftr" sz="quarter" idx="2"/>
          </p:nvPr>
        </p:nvSpPr>
        <p:spPr>
          <a:xfrm>
            <a:off x="0" y="9378824"/>
            <a:ext cx="2971800" cy="493712"/>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84613" y="9378824"/>
            <a:ext cx="2971800" cy="493712"/>
          </a:xfrm>
          <a:prstGeom prst="rect">
            <a:avLst/>
          </a:prstGeom>
        </p:spPr>
        <p:txBody>
          <a:bodyPr vert="horz" lIns="91440" tIns="45720" rIns="91440" bIns="45720" rtlCol="0" anchor="b"/>
          <a:lstStyle>
            <a:lvl1pPr algn="r">
              <a:defRPr sz="1200"/>
            </a:lvl1pPr>
          </a:lstStyle>
          <a:p>
            <a:fld id="{9F1B18FC-22B5-4EC9-8205-E4209AFEC01A}" type="slidenum">
              <a:rPr lang="en-ZA" smtClean="0"/>
              <a:t>‹#›</a:t>
            </a:fld>
            <a:endParaRPr lang="en-ZA"/>
          </a:p>
        </p:txBody>
      </p:sp>
    </p:spTree>
    <p:extLst>
      <p:ext uri="{BB962C8B-B14F-4D97-AF65-F5344CB8AC3E}">
        <p14:creationId xmlns:p14="http://schemas.microsoft.com/office/powerpoint/2010/main" val="18150090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3863574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2028862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1301746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730085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3265142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104983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812739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4240394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3" name="Footer Placeholder 2"/>
          <p:cNvSpPr>
            <a:spLocks noGrp="1"/>
          </p:cNvSpPr>
          <p:nvPr>
            <p:ph type="ftr" sz="quarter" idx="11"/>
          </p:nvPr>
        </p:nvSpPr>
        <p:spPr/>
        <p:txBody>
          <a:bodyPr/>
          <a:lstStyle/>
          <a:p>
            <a:endParaRPr lang="en-ZA" dirty="0"/>
          </a:p>
        </p:txBody>
      </p:sp>
      <p:sp>
        <p:nvSpPr>
          <p:cNvPr id="4" name="Slide Number Placeholder 3"/>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2523458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2316554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8321D4-169E-4BA2-ADD8-FBCC1A206EC9}" type="datetimeFigureOut">
              <a:rPr lang="en-ZA" smtClean="0"/>
              <a:t>2017/08/06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2189D467-B952-4E81-A410-855D64A3D8D5}" type="slidenum">
              <a:rPr lang="en-ZA" smtClean="0"/>
              <a:t>‹#›</a:t>
            </a:fld>
            <a:endParaRPr lang="en-ZA" dirty="0"/>
          </a:p>
        </p:txBody>
      </p:sp>
    </p:spTree>
    <p:extLst>
      <p:ext uri="{BB962C8B-B14F-4D97-AF65-F5344CB8AC3E}">
        <p14:creationId xmlns:p14="http://schemas.microsoft.com/office/powerpoint/2010/main" val="360925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8321D4-169E-4BA2-ADD8-FBCC1A206EC9}" type="datetimeFigureOut">
              <a:rPr lang="en-ZA" smtClean="0"/>
              <a:t>2017/08/06</a:t>
            </a:fld>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89D467-B952-4E81-A410-855D64A3D8D5}" type="slidenum">
              <a:rPr lang="en-ZA" smtClean="0"/>
              <a:t>‹#›</a:t>
            </a:fld>
            <a:endParaRPr lang="en-ZA" dirty="0"/>
          </a:p>
        </p:txBody>
      </p:sp>
    </p:spTree>
    <p:extLst>
      <p:ext uri="{BB962C8B-B14F-4D97-AF65-F5344CB8AC3E}">
        <p14:creationId xmlns:p14="http://schemas.microsoft.com/office/powerpoint/2010/main" val="2343719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9913" b="89796" l="8652" r="97586">
                        <a14:foregroundMark x1="50704" y1="39942" x2="43461" y2="40233"/>
                        <a14:foregroundMark x1="41449" y1="39942" x2="41449" y2="39942"/>
                        <a14:foregroundMark x1="38028" y1="39067" x2="38028" y2="39067"/>
                        <a14:foregroundMark x1="34608" y1="38192" x2="34608" y2="38192"/>
                        <a14:foregroundMark x1="30785" y1="37609" x2="30785" y2="37609"/>
                        <a14:foregroundMark x1="26962" y1="36735" x2="26962" y2="36735"/>
                        <a14:foregroundMark x1="22334" y1="35569" x2="22334" y2="35569"/>
                        <a14:foregroundMark x1="20523" y1="34985" x2="20523" y2="34985"/>
                        <a14:foregroundMark x1="19920" y1="35860" x2="19920" y2="36443"/>
                        <a14:foregroundMark x1="19920" y1="41983" x2="19920" y2="41983"/>
                        <a14:foregroundMark x1="17907" y1="42857" x2="17907" y2="42857"/>
                        <a14:foregroundMark x1="12475" y1="37318" x2="12475" y2="37318"/>
                        <a14:foregroundMark x1="9054" y1="30612" x2="9054" y2="30612"/>
                        <a14:foregroundMark x1="10060" y1="26822" x2="10060" y2="26822"/>
                        <a14:foregroundMark x1="13682" y1="23615" x2="14085" y2="23615"/>
                        <a14:foregroundMark x1="15091" y1="23324" x2="15091" y2="23324"/>
                        <a14:foregroundMark x1="18310" y1="26531" x2="18310" y2="26531"/>
                        <a14:foregroundMark x1="19920" y1="28280" x2="20121" y2="28571"/>
                        <a14:foregroundMark x1="23139" y1="30612" x2="23541" y2="30904"/>
                        <a14:foregroundMark x1="24748" y1="31487" x2="24950" y2="32070"/>
                        <a14:foregroundMark x1="25553" y1="34402" x2="25553" y2="34402"/>
                        <a14:foregroundMark x1="47082" y1="40233" x2="47082" y2="40233"/>
                        <a14:foregroundMark x1="88531" y1="52478" x2="92354" y2="55394"/>
                        <a14:foregroundMark x1="94165" y1="52770" x2="94165" y2="52770"/>
                        <a14:foregroundMark x1="97586" y1="50146" x2="97586" y2="50146"/>
                        <a14:foregroundMark x1="19718" y1="43732" x2="19718" y2="43732"/>
                        <a14:foregroundMark x1="14889" y1="39067" x2="14889" y2="39067"/>
                        <a14:foregroundMark x1="18913" y1="39942" x2="18913" y2="39942"/>
                        <a14:foregroundMark x1="11268" y1="27405" x2="11268" y2="27405"/>
                        <a14:foregroundMark x1="12475" y1="24198" x2="12475" y2="24198"/>
                        <a14:foregroundMark x1="10664" y1="29738" x2="10664" y2="29738"/>
                        <a14:foregroundMark x1="22938" y1="19534" x2="22938" y2="19534"/>
                        <a14:foregroundMark x1="21127" y1="20408" x2="21127" y2="20408"/>
                        <a14:foregroundMark x1="18511" y1="20991" x2="18511" y2="20991"/>
                        <a14:foregroundMark x1="19920" y1="20408" x2="19920" y2="20408"/>
                        <a14:foregroundMark x1="17103" y1="21574" x2="17103" y2="21574"/>
                        <a14:foregroundMark x1="15694" y1="22157" x2="15694" y2="22157"/>
                      </a14:backgroundRemoval>
                    </a14:imgEffect>
                    <a14:imgEffect>
                      <a14:sharpenSoften amount="50000"/>
                    </a14:imgEffect>
                  </a14:imgLayer>
                </a14:imgProps>
              </a:ext>
              <a:ext uri="{28A0092B-C50C-407E-A947-70E740481C1C}">
                <a14:useLocalDpi xmlns:a14="http://schemas.microsoft.com/office/drawing/2010/main" val="0"/>
              </a:ext>
            </a:extLst>
          </a:blip>
          <a:srcRect l="6611" r="1369"/>
          <a:stretch/>
        </p:blipFill>
        <p:spPr>
          <a:xfrm>
            <a:off x="0" y="0"/>
            <a:ext cx="8892480" cy="6669360"/>
          </a:xfrm>
          <a:prstGeom prst="rect">
            <a:avLst/>
          </a:prstGeom>
        </p:spPr>
      </p:pic>
      <p:sp>
        <p:nvSpPr>
          <p:cNvPr id="4" name="Title 3"/>
          <p:cNvSpPr>
            <a:spLocks noGrp="1"/>
          </p:cNvSpPr>
          <p:nvPr>
            <p:ph type="ctrTitle"/>
          </p:nvPr>
        </p:nvSpPr>
        <p:spPr>
          <a:xfrm>
            <a:off x="1907704" y="1124744"/>
            <a:ext cx="5400600" cy="1470025"/>
          </a:xfrm>
          <a:solidFill>
            <a:schemeClr val="tx2">
              <a:lumMod val="60000"/>
              <a:lumOff val="40000"/>
              <a:alpha val="74000"/>
            </a:schemeClr>
          </a:solidFill>
          <a:effectLst>
            <a:softEdge rad="508000"/>
          </a:effectLst>
        </p:spPr>
        <p:txBody>
          <a:bodyPr/>
          <a:lstStyle/>
          <a:p>
            <a:r>
              <a:rPr lang="af-ZA" b="1" dirty="0">
                <a:solidFill>
                  <a:schemeClr val="bg1"/>
                </a:solidFill>
                <a:effectLst>
                  <a:outerShdw blurRad="38100" dist="38100" dir="2700000" algn="tl">
                    <a:srgbClr val="000000">
                      <a:alpha val="43137"/>
                    </a:srgbClr>
                  </a:outerShdw>
                </a:effectLst>
              </a:rPr>
              <a:t>Feite en Fiksie</a:t>
            </a:r>
          </a:p>
        </p:txBody>
      </p:sp>
      <p:sp>
        <p:nvSpPr>
          <p:cNvPr id="5" name="Subtitle 4"/>
          <p:cNvSpPr>
            <a:spLocks noGrp="1"/>
          </p:cNvSpPr>
          <p:nvPr>
            <p:ph type="subTitle" idx="1"/>
          </p:nvPr>
        </p:nvSpPr>
        <p:spPr>
          <a:xfrm>
            <a:off x="1259632" y="3140968"/>
            <a:ext cx="6400800" cy="1752600"/>
          </a:xfrm>
        </p:spPr>
        <p:txBody>
          <a:bodyPr/>
          <a:lstStyle/>
          <a:p>
            <a:r>
              <a:rPr lang="af-ZA" b="1" dirty="0">
                <a:solidFill>
                  <a:schemeClr val="bg1"/>
                </a:solidFill>
                <a:effectLst>
                  <a:outerShdw blurRad="38100" dist="38100" dir="2700000" algn="tl">
                    <a:srgbClr val="000000">
                      <a:alpha val="43137"/>
                    </a:srgbClr>
                  </a:outerShdw>
                </a:effectLst>
              </a:rPr>
              <a:t>Bewyslas en geloof</a:t>
            </a:r>
          </a:p>
        </p:txBody>
      </p:sp>
    </p:spTree>
    <p:extLst>
      <p:ext uri="{BB962C8B-B14F-4D97-AF65-F5344CB8AC3E}">
        <p14:creationId xmlns:p14="http://schemas.microsoft.com/office/powerpoint/2010/main" val="2191603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92" y="8131"/>
            <a:ext cx="9073008" cy="540549"/>
          </a:xfrm>
        </p:spPr>
        <p:txBody>
          <a:bodyPr>
            <a:normAutofit fontScale="90000"/>
          </a:bodyPr>
          <a:lstStyle/>
          <a:p>
            <a:r>
              <a:rPr lang="af-ZA" sz="3200" b="1" dirty="0">
                <a:effectLst>
                  <a:outerShdw blurRad="38100" dist="38100" dir="2700000" algn="tl">
                    <a:srgbClr val="000000">
                      <a:alpha val="43137"/>
                    </a:srgbClr>
                  </a:outerShdw>
                </a:effectLst>
              </a:rPr>
              <a:t>As ons dit wou oorskryf volgens die sekulêre wetenskap</a:t>
            </a:r>
          </a:p>
        </p:txBody>
      </p:sp>
      <p:sp>
        <p:nvSpPr>
          <p:cNvPr id="3" name="Rectangle 2"/>
          <p:cNvSpPr/>
          <p:nvPr/>
        </p:nvSpPr>
        <p:spPr>
          <a:xfrm>
            <a:off x="28591" y="548680"/>
            <a:ext cx="9073008" cy="6247864"/>
          </a:xfrm>
          <a:prstGeom prst="rect">
            <a:avLst/>
          </a:prstGeom>
        </p:spPr>
        <p:txBody>
          <a:bodyPr wrap="square">
            <a:spAutoFit/>
          </a:bodyPr>
          <a:lstStyle/>
          <a:p>
            <a:r>
              <a:rPr lang="af-ZA" sz="2000" b="1" dirty="0">
                <a:solidFill>
                  <a:srgbClr val="0070C0"/>
                </a:solidFill>
                <a:effectLst>
                  <a:outerShdw blurRad="38100" dist="38100" dir="2700000" algn="tl">
                    <a:srgbClr val="000000">
                      <a:alpha val="43137"/>
                    </a:srgbClr>
                  </a:outerShdw>
                </a:effectLst>
              </a:rPr>
              <a:t>Deur die </a:t>
            </a:r>
            <a:r>
              <a:rPr lang="af-ZA" sz="2000" b="1" dirty="0">
                <a:solidFill>
                  <a:srgbClr val="FF0000"/>
                </a:solidFill>
                <a:effectLst>
                  <a:outerShdw blurRad="38100" dist="38100" dir="2700000" algn="tl">
                    <a:srgbClr val="000000">
                      <a:alpha val="43137"/>
                    </a:srgbClr>
                  </a:outerShdw>
                </a:effectLst>
              </a:rPr>
              <a:t>on</a:t>
            </a:r>
            <a:r>
              <a:rPr lang="af-ZA" sz="2000" b="1" dirty="0">
                <a:solidFill>
                  <a:srgbClr val="0070C0"/>
                </a:solidFill>
                <a:effectLst>
                  <a:outerShdw blurRad="38100" dist="38100" dir="2700000" algn="tl">
                    <a:srgbClr val="000000">
                      <a:alpha val="43137"/>
                    </a:srgbClr>
                  </a:outerShdw>
                </a:effectLst>
              </a:rPr>
              <a:t>geloof in God se bestaan, en gebrek aan feite om te bewys Hy bestaan </a:t>
            </a:r>
            <a:r>
              <a:rPr lang="af-ZA" sz="2000" b="1" dirty="0">
                <a:solidFill>
                  <a:srgbClr val="FF0000"/>
                </a:solidFill>
                <a:effectLst>
                  <a:outerShdw blurRad="38100" dist="38100" dir="2700000" algn="tl">
                    <a:srgbClr val="000000">
                      <a:alpha val="43137"/>
                    </a:srgbClr>
                  </a:outerShdw>
                </a:effectLst>
              </a:rPr>
              <a:t>nie</a:t>
            </a:r>
            <a:r>
              <a:rPr lang="af-ZA" sz="2000" b="1" dirty="0">
                <a:solidFill>
                  <a:srgbClr val="0070C0"/>
                </a:solidFill>
                <a:effectLst>
                  <a:outerShdw blurRad="38100" dist="38100" dir="2700000" algn="tl">
                    <a:srgbClr val="000000">
                      <a:alpha val="43137"/>
                    </a:srgbClr>
                  </a:outerShdw>
                </a:effectLst>
              </a:rPr>
              <a:t>, het </a:t>
            </a:r>
            <a:r>
              <a:rPr lang="af-ZA" sz="2000" b="1" dirty="0">
                <a:solidFill>
                  <a:srgbClr val="FF0000"/>
                </a:solidFill>
                <a:effectLst>
                  <a:outerShdw blurRad="38100" dist="38100" dir="2700000" algn="tl">
                    <a:srgbClr val="000000">
                      <a:alpha val="43137"/>
                    </a:srgbClr>
                  </a:outerShdw>
                </a:effectLst>
              </a:rPr>
              <a:t>twyfel hul gelei</a:t>
            </a:r>
            <a:r>
              <a:rPr lang="af-ZA" sz="2000" b="1" dirty="0">
                <a:solidFill>
                  <a:srgbClr val="0070C0"/>
                </a:solidFill>
                <a:effectLst>
                  <a:outerShdw blurRad="38100" dist="38100" dir="2700000" algn="tl">
                    <a:srgbClr val="000000">
                      <a:alpha val="43137"/>
                    </a:srgbClr>
                  </a:outerShdw>
                </a:effectLst>
              </a:rPr>
              <a:t> na ŉ </a:t>
            </a:r>
            <a:r>
              <a:rPr lang="af-ZA" sz="2000" b="1" dirty="0">
                <a:solidFill>
                  <a:srgbClr val="FF0000"/>
                </a:solidFill>
                <a:effectLst>
                  <a:outerShdw blurRad="38100" dist="38100" dir="2700000" algn="tl">
                    <a:srgbClr val="000000">
                      <a:alpha val="43137"/>
                    </a:srgbClr>
                  </a:outerShdw>
                </a:effectLst>
              </a:rPr>
              <a:t>teorie</a:t>
            </a:r>
            <a:r>
              <a:rPr lang="af-ZA" sz="2000" b="1" dirty="0">
                <a:solidFill>
                  <a:srgbClr val="0070C0"/>
                </a:solidFill>
                <a:effectLst>
                  <a:outerShdw blurRad="38100" dist="38100" dir="2700000" algn="tl">
                    <a:srgbClr val="000000">
                      <a:alpha val="43137"/>
                    </a:srgbClr>
                  </a:outerShdw>
                </a:effectLst>
              </a:rPr>
              <a:t> wat poog om dit wat hul vandag kan sien, te verklaar – sonder ŉ God. </a:t>
            </a:r>
          </a:p>
          <a:p>
            <a:endParaRPr lang="af-ZA" sz="2000" b="1" dirty="0">
              <a:solidFill>
                <a:srgbClr val="0070C0"/>
              </a:solidFill>
              <a:effectLst>
                <a:outerShdw blurRad="38100" dist="38100" dir="2700000" algn="tl">
                  <a:srgbClr val="000000">
                    <a:alpha val="43137"/>
                  </a:srgbClr>
                </a:outerShdw>
              </a:effectLst>
            </a:endParaRPr>
          </a:p>
          <a:p>
            <a:r>
              <a:rPr lang="af-ZA" sz="2000" b="1" dirty="0">
                <a:solidFill>
                  <a:srgbClr val="0070C0"/>
                </a:solidFill>
                <a:effectLst>
                  <a:outerShdw blurRad="38100" dist="38100" dir="2700000" algn="tl">
                    <a:srgbClr val="000000">
                      <a:alpha val="43137"/>
                    </a:srgbClr>
                  </a:outerShdw>
                </a:effectLst>
              </a:rPr>
              <a:t>Soos die wetenskap vorder, verstaan hul meer en meer hoe dinge werk, en is die meeste “onverklaarbare” dinge reeds verklaar deur die wetenskap – hul vorder goed na die punt waar hul alle “onverklaarbaarheid” as natuurlik kan verklaar – geen noodsaak van ŉ “bonatuurlike” God, daaraan te koppel nie, dit gebeur van self. </a:t>
            </a:r>
          </a:p>
          <a:p>
            <a:endParaRPr lang="af-ZA" sz="2000" b="1" dirty="0">
              <a:solidFill>
                <a:srgbClr val="0070C0"/>
              </a:solidFill>
              <a:effectLst>
                <a:outerShdw blurRad="38100" dist="38100" dir="2700000" algn="tl">
                  <a:srgbClr val="000000">
                    <a:alpha val="43137"/>
                  </a:srgbClr>
                </a:outerShdw>
              </a:effectLst>
            </a:endParaRPr>
          </a:p>
          <a:p>
            <a:r>
              <a:rPr lang="af-ZA" sz="2000" b="1" dirty="0">
                <a:solidFill>
                  <a:srgbClr val="0070C0"/>
                </a:solidFill>
                <a:effectLst>
                  <a:outerShdw blurRad="38100" dist="38100" dir="2700000" algn="tl">
                    <a:srgbClr val="000000">
                      <a:alpha val="43137"/>
                    </a:srgbClr>
                  </a:outerShdw>
                </a:effectLst>
              </a:rPr>
              <a:t>Die oorblywende probleem om te verklaar, is hoe alles begin het. Aangesien nie een van hul daar was toe dit gebeur het nie, het hul nie betroubare getuienis waarop staatgemaak kan word nie – probleem een. Hul moet dus dit wat hul nie gesien het nie, verklaar deur ŉ teorie, wat hul nie kan bewys nie – want by gebrek aan getuienis, sal dit altyd slegs teorie bly, wat gebasseer word op logika, bekende wetenskap, aannames en nog ongetoetste teorieë.</a:t>
            </a:r>
          </a:p>
          <a:p>
            <a:endParaRPr lang="af-ZA" sz="2000" b="1" dirty="0">
              <a:solidFill>
                <a:srgbClr val="0070C0"/>
              </a:solidFill>
              <a:effectLst>
                <a:outerShdw blurRad="38100" dist="38100" dir="2700000" algn="tl">
                  <a:srgbClr val="000000">
                    <a:alpha val="43137"/>
                  </a:srgbClr>
                </a:outerShdw>
              </a:effectLst>
            </a:endParaRPr>
          </a:p>
          <a:p>
            <a:r>
              <a:rPr lang="af-ZA" sz="2000" b="1" dirty="0">
                <a:solidFill>
                  <a:srgbClr val="0070C0"/>
                </a:solidFill>
                <a:effectLst>
                  <a:outerShdw blurRad="38100" dist="38100" dir="2700000" algn="tl">
                    <a:srgbClr val="000000">
                      <a:alpha val="43137"/>
                    </a:srgbClr>
                  </a:outerShdw>
                </a:effectLst>
              </a:rPr>
              <a:t>Om die natuur te kan verstaan kan geen bewys lewer van die ontstaan daarvan nie, dit bly maar net die bestudering van ŉ “organisme” van uit die organisme – want die mens kan slegs van binne af daarna kyk – hy is deel daarvan.   </a:t>
            </a:r>
          </a:p>
        </p:txBody>
      </p:sp>
    </p:spTree>
    <p:extLst>
      <p:ext uri="{BB962C8B-B14F-4D97-AF65-F5344CB8AC3E}">
        <p14:creationId xmlns:p14="http://schemas.microsoft.com/office/powerpoint/2010/main" val="118903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84784"/>
          </a:xfrm>
        </p:spPr>
        <p:txBody>
          <a:bodyPr>
            <a:noAutofit/>
          </a:bodyPr>
          <a:lstStyle/>
          <a:p>
            <a:r>
              <a:rPr lang="af-ZA" sz="3200" b="1" dirty="0">
                <a:effectLst>
                  <a:outerShdw blurRad="38100" dist="38100" dir="2700000" algn="tl">
                    <a:srgbClr val="000000">
                      <a:alpha val="43137"/>
                    </a:srgbClr>
                  </a:outerShdw>
                </a:effectLst>
              </a:rPr>
              <a:t>Duisende jare gelede het ŉ man wat wysheid van God gekry het, reeds verklaar wat die mens se probleem is.</a:t>
            </a:r>
          </a:p>
        </p:txBody>
      </p:sp>
      <p:sp>
        <p:nvSpPr>
          <p:cNvPr id="3" name="Rectangle 2"/>
          <p:cNvSpPr/>
          <p:nvPr/>
        </p:nvSpPr>
        <p:spPr>
          <a:xfrm>
            <a:off x="107121" y="1556792"/>
            <a:ext cx="8913851" cy="3887859"/>
          </a:xfrm>
          <a:prstGeom prst="rect">
            <a:avLst/>
          </a:prstGeom>
          <a:solidFill>
            <a:schemeClr val="accent1">
              <a:lumMod val="20000"/>
              <a:lumOff val="80000"/>
            </a:schemeClr>
          </a:solidFill>
          <a:ln>
            <a:solidFill>
              <a:schemeClr val="accent1"/>
            </a:solidFill>
          </a:ln>
        </p:spPr>
        <p:txBody>
          <a:bodyPr wrap="square">
            <a:spAutoFit/>
          </a:bodyPr>
          <a:lstStyle/>
          <a:p>
            <a:pPr marL="228600" indent="-228600">
              <a:lnSpc>
                <a:spcPct val="115000"/>
              </a:lnSpc>
              <a:spcAft>
                <a:spcPts val="0"/>
              </a:spcAft>
            </a:pPr>
            <a:r>
              <a:rPr lang="af-ZA" sz="2400" dirty="0">
                <a:solidFill>
                  <a:srgbClr val="008080"/>
                </a:solidFill>
                <a:latin typeface="Georgia"/>
                <a:ea typeface="Calibri"/>
                <a:cs typeface="Georgia"/>
              </a:rPr>
              <a:t>Prd 8:16</a:t>
            </a:r>
            <a:r>
              <a:rPr lang="af-ZA" sz="2400" dirty="0">
                <a:latin typeface="Georgia"/>
                <a:ea typeface="Calibri"/>
                <a:cs typeface="Georgia"/>
              </a:rPr>
              <a:t>  Toe ek my hart daarop gerig het om wysheid te leer ken en om te aanskou die dinge wat op die aarde gedoen word—ja, selfs bedags en snags niemand met sy oë die slaap sien nie— </a:t>
            </a:r>
            <a:r>
              <a:rPr lang="af-ZA" sz="2400" dirty="0">
                <a:solidFill>
                  <a:srgbClr val="008080"/>
                </a:solidFill>
                <a:latin typeface="Georgia"/>
                <a:ea typeface="Calibri"/>
                <a:cs typeface="Georgia"/>
              </a:rPr>
              <a:t>Prd 8:17  </a:t>
            </a:r>
            <a:r>
              <a:rPr lang="af-ZA" sz="2400" dirty="0">
                <a:latin typeface="Georgia"/>
                <a:ea typeface="Calibri"/>
                <a:cs typeface="Georgia"/>
              </a:rPr>
              <a:t>het ek gesien al die werk van God, dat die mens die werk wat gedoen word onder die son, nie kan uitvind </a:t>
            </a:r>
            <a:r>
              <a:rPr lang="af-ZA" sz="2400" b="1" dirty="0">
                <a:solidFill>
                  <a:srgbClr val="0070C0"/>
                </a:solidFill>
                <a:latin typeface="Georgia"/>
                <a:ea typeface="Calibri"/>
                <a:cs typeface="Georgia"/>
              </a:rPr>
              <a:t>(</a:t>
            </a:r>
            <a:r>
              <a:rPr lang="en-ZA" sz="2400" b="1" dirty="0">
                <a:solidFill>
                  <a:srgbClr val="0070C0"/>
                </a:solidFill>
                <a:latin typeface="Georgia"/>
                <a:ea typeface="Calibri"/>
                <a:cs typeface="Georgia"/>
              </a:rPr>
              <a:t>bring forth</a:t>
            </a:r>
            <a:r>
              <a:rPr lang="af-ZA" sz="2400" b="1" dirty="0">
                <a:solidFill>
                  <a:srgbClr val="0070C0"/>
                </a:solidFill>
                <a:latin typeface="Georgia"/>
                <a:ea typeface="Calibri"/>
                <a:cs typeface="Georgia"/>
              </a:rPr>
              <a:t>) </a:t>
            </a:r>
            <a:r>
              <a:rPr lang="af-ZA" sz="2400" dirty="0">
                <a:latin typeface="Georgia"/>
                <a:ea typeface="Calibri"/>
                <a:cs typeface="Georgia"/>
              </a:rPr>
              <a:t>nie, omdat die mens hom vermoei om te soek en tog niks uitvind </a:t>
            </a:r>
            <a:r>
              <a:rPr lang="af-ZA" sz="2400" b="1" dirty="0">
                <a:solidFill>
                  <a:srgbClr val="0070C0"/>
                </a:solidFill>
                <a:latin typeface="Georgia"/>
                <a:ea typeface="Calibri"/>
                <a:cs typeface="Georgia"/>
              </a:rPr>
              <a:t>(byvoeg by wat nie reeds bestaan nie)</a:t>
            </a:r>
            <a:r>
              <a:rPr lang="af-ZA" sz="2400" dirty="0">
                <a:latin typeface="Georgia"/>
                <a:ea typeface="Calibri"/>
                <a:cs typeface="Georgia"/>
              </a:rPr>
              <a:t> nie; ja, al sou die wyse dink dat hy dit </a:t>
            </a:r>
            <a:r>
              <a:rPr lang="af-ZA" sz="2400" b="1" dirty="0">
                <a:solidFill>
                  <a:srgbClr val="FF0000"/>
                </a:solidFill>
                <a:effectLst>
                  <a:outerShdw blurRad="38100" dist="38100" dir="2700000" algn="tl">
                    <a:srgbClr val="000000">
                      <a:alpha val="43137"/>
                    </a:srgbClr>
                  </a:outerShdw>
                </a:effectLst>
                <a:latin typeface="Georgia"/>
                <a:ea typeface="Calibri"/>
                <a:cs typeface="Georgia"/>
              </a:rPr>
              <a:t>verstaan</a:t>
            </a:r>
            <a:r>
              <a:rPr lang="af-ZA" sz="2400" dirty="0">
                <a:latin typeface="Georgia"/>
                <a:ea typeface="Calibri"/>
                <a:cs typeface="Georgia"/>
              </a:rPr>
              <a:t>—hy sal dit nie kan uitvind </a:t>
            </a:r>
            <a:r>
              <a:rPr lang="af-ZA" sz="2400" b="1" dirty="0">
                <a:solidFill>
                  <a:srgbClr val="0070C0"/>
                </a:solidFill>
                <a:latin typeface="Georgia"/>
                <a:ea typeface="Calibri"/>
                <a:cs typeface="Georgia"/>
              </a:rPr>
              <a:t>(voortbring wat nog nie bestaan nie) </a:t>
            </a:r>
            <a:r>
              <a:rPr lang="af-ZA" sz="2400" dirty="0">
                <a:latin typeface="Georgia"/>
                <a:ea typeface="Calibri"/>
                <a:cs typeface="Georgia"/>
              </a:rPr>
              <a:t>nie!</a:t>
            </a:r>
            <a:endParaRPr lang="af-ZA" sz="2400" dirty="0">
              <a:ea typeface="Calibri"/>
              <a:cs typeface="Times New Roman"/>
            </a:endParaRPr>
          </a:p>
        </p:txBody>
      </p:sp>
      <p:sp>
        <p:nvSpPr>
          <p:cNvPr id="4" name="TextBox 3"/>
          <p:cNvSpPr txBox="1"/>
          <p:nvPr/>
        </p:nvSpPr>
        <p:spPr>
          <a:xfrm>
            <a:off x="107122" y="5589240"/>
            <a:ext cx="8913851" cy="1200329"/>
          </a:xfrm>
          <a:prstGeom prst="rect">
            <a:avLst/>
          </a:prstGeom>
          <a:noFill/>
        </p:spPr>
        <p:txBody>
          <a:bodyPr wrap="square" rtlCol="0">
            <a:spAutoFit/>
          </a:bodyPr>
          <a:lstStyle/>
          <a:p>
            <a:pPr algn="ctr"/>
            <a:r>
              <a:rPr lang="af-ZA" sz="2400" b="1" dirty="0">
                <a:effectLst>
                  <a:outerShdw blurRad="38100" dist="38100" dir="2700000" algn="tl">
                    <a:srgbClr val="000000">
                      <a:alpha val="43137"/>
                    </a:srgbClr>
                  </a:outerShdw>
                </a:effectLst>
              </a:rPr>
              <a:t>Dat dit reeds gesê is lank voor die “human(is)” selfs die skepping sonder ŉ God probeer verklaar het, is op sig self bewys van die alwetende teenwoordigheid van ŉ tydlose Elohim.</a:t>
            </a:r>
          </a:p>
        </p:txBody>
      </p:sp>
    </p:spTree>
    <p:extLst>
      <p:ext uri="{BB962C8B-B14F-4D97-AF65-F5344CB8AC3E}">
        <p14:creationId xmlns:p14="http://schemas.microsoft.com/office/powerpoint/2010/main" val="320776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07" y="116632"/>
            <a:ext cx="9073008" cy="1143000"/>
          </a:xfrm>
        </p:spPr>
        <p:txBody>
          <a:bodyPr>
            <a:noAutofit/>
          </a:bodyPr>
          <a:lstStyle/>
          <a:p>
            <a:r>
              <a:rPr lang="af-ZA" sz="3600" b="1" dirty="0">
                <a:effectLst>
                  <a:outerShdw blurRad="38100" dist="38100" dir="2700000" algn="tl">
                    <a:srgbClr val="000000">
                      <a:alpha val="43137"/>
                    </a:srgbClr>
                  </a:outerShdw>
                </a:effectLst>
              </a:rPr>
              <a:t>Die wyses wat te dwaas is om te wil erken dat daar ŉ Skepper God is, se “bubble” teorieë..</a:t>
            </a:r>
          </a:p>
        </p:txBody>
      </p:sp>
      <p:sp>
        <p:nvSpPr>
          <p:cNvPr id="3" name="Rectangle 2"/>
          <p:cNvSpPr/>
          <p:nvPr/>
        </p:nvSpPr>
        <p:spPr>
          <a:xfrm>
            <a:off x="38950" y="1412776"/>
            <a:ext cx="9073008" cy="5324535"/>
          </a:xfrm>
          <a:prstGeom prst="rect">
            <a:avLst/>
          </a:prstGeom>
          <a:solidFill>
            <a:schemeClr val="accent3">
              <a:lumMod val="20000"/>
              <a:lumOff val="80000"/>
            </a:schemeClr>
          </a:solidFill>
          <a:ln>
            <a:solidFill>
              <a:schemeClr val="accent1"/>
            </a:solidFill>
          </a:ln>
        </p:spPr>
        <p:txBody>
          <a:bodyPr wrap="square">
            <a:spAutoFit/>
          </a:bodyPr>
          <a:lstStyle/>
          <a:p>
            <a:r>
              <a:rPr lang="en-ZA" sz="2000" dirty="0"/>
              <a:t>"In Stephen Hawking’s new book The Grand Design, he says that because of the law of gravity, the </a:t>
            </a:r>
            <a:r>
              <a:rPr lang="en-ZA" sz="2000" b="1" dirty="0">
                <a:solidFill>
                  <a:srgbClr val="FF0000"/>
                </a:solidFill>
                <a:effectLst>
                  <a:outerShdw blurRad="38100" dist="38100" dir="2700000" algn="tl">
                    <a:srgbClr val="000000">
                      <a:alpha val="43137"/>
                    </a:srgbClr>
                  </a:outerShdw>
                </a:effectLst>
              </a:rPr>
              <a:t>universe can and will create itself out of nothing</a:t>
            </a:r>
            <a:r>
              <a:rPr lang="en-ZA" sz="2000" dirty="0"/>
              <a:t>. But I thought that gravity was a function of mass, as per Einstein. How can you have gravity before mass and therefo1re how can gravity explain mass?"</a:t>
            </a:r>
          </a:p>
          <a:p>
            <a:endParaRPr lang="en-ZA" sz="2000" dirty="0"/>
          </a:p>
          <a:p>
            <a:r>
              <a:rPr lang="en-ZA" sz="2000" dirty="0"/>
              <a:t>Dr. Kaku: In Stephen's new book, he says that the Theory of Everything that Einstein spent 30 years of his life chasing is </a:t>
            </a:r>
            <a:r>
              <a:rPr lang="en-ZA" sz="2000" b="1" dirty="0">
                <a:solidFill>
                  <a:srgbClr val="FF0000"/>
                </a:solidFill>
                <a:effectLst>
                  <a:outerShdw blurRad="38100" dist="38100" dir="2700000" algn="tl">
                    <a:srgbClr val="000000">
                      <a:alpha val="43137"/>
                    </a:srgbClr>
                  </a:outerShdw>
                </a:effectLst>
              </a:rPr>
              <a:t>string theory </a:t>
            </a:r>
            <a:r>
              <a:rPr lang="en-ZA" sz="2000" dirty="0"/>
              <a:t>(or its latest incarnation, </a:t>
            </a:r>
            <a:r>
              <a:rPr lang="en-ZA" sz="2000" b="1" dirty="0">
                <a:solidFill>
                  <a:srgbClr val="FF0000"/>
                </a:solidFill>
                <a:effectLst>
                  <a:outerShdw blurRad="38100" dist="38100" dir="2700000" algn="tl">
                    <a:srgbClr val="000000">
                      <a:alpha val="43137"/>
                    </a:srgbClr>
                  </a:outerShdw>
                </a:effectLst>
              </a:rPr>
              <a:t>M-theory</a:t>
            </a:r>
            <a:r>
              <a:rPr lang="en-ZA" sz="2000" dirty="0"/>
              <a:t>).</a:t>
            </a:r>
          </a:p>
          <a:p>
            <a:endParaRPr lang="en-ZA" sz="2000" dirty="0"/>
          </a:p>
          <a:p>
            <a:r>
              <a:rPr lang="en-ZA" sz="2000" dirty="0"/>
              <a:t>In </a:t>
            </a:r>
            <a:r>
              <a:rPr lang="en-ZA" sz="2000" b="1" dirty="0">
                <a:solidFill>
                  <a:srgbClr val="FF0000"/>
                </a:solidFill>
                <a:effectLst>
                  <a:outerShdw blurRad="38100" dist="38100" dir="2700000" algn="tl">
                    <a:srgbClr val="000000">
                      <a:alpha val="43137"/>
                    </a:srgbClr>
                  </a:outerShdw>
                </a:effectLst>
              </a:rPr>
              <a:t>string theory</a:t>
            </a:r>
            <a:r>
              <a:rPr lang="en-ZA" sz="2000" dirty="0"/>
              <a:t>, we have a multiverse of universes. Think of our universe as the surface of a soap bubble, which is expanding. We live on the skin of this bubble. But string theory predicts that there </a:t>
            </a:r>
            <a:r>
              <a:rPr lang="en-ZA" sz="2000" b="1" dirty="0">
                <a:solidFill>
                  <a:srgbClr val="FF0000"/>
                </a:solidFill>
                <a:effectLst>
                  <a:outerShdw blurRad="38100" dist="38100" dir="2700000" algn="tl">
                    <a:srgbClr val="000000">
                      <a:alpha val="43137"/>
                    </a:srgbClr>
                  </a:outerShdw>
                </a:effectLst>
              </a:rPr>
              <a:t>should be</a:t>
            </a:r>
            <a:r>
              <a:rPr lang="en-ZA" sz="2000" dirty="0"/>
              <a:t> other bubbles out there, which can collide with other bubbles or even sprout or bud baby bubbles, as in a bubble bath.</a:t>
            </a:r>
          </a:p>
          <a:p>
            <a:endParaRPr lang="en-ZA" sz="2000" dirty="0"/>
          </a:p>
          <a:p>
            <a:r>
              <a:rPr lang="en-ZA" sz="2000" dirty="0"/>
              <a:t>But how can an entire universe come out of nothing? This apparently violates the conservation of matter and energy. But there is a simple answer. Matter, of course, has positive energy. But gravity has negative energy. But this means that the original solar system had negative energy.)</a:t>
            </a:r>
          </a:p>
        </p:txBody>
      </p:sp>
    </p:spTree>
    <p:extLst>
      <p:ext uri="{BB962C8B-B14F-4D97-AF65-F5344CB8AC3E}">
        <p14:creationId xmlns:p14="http://schemas.microsoft.com/office/powerpoint/2010/main" val="3032469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Rectangle 2"/>
          <p:cNvSpPr/>
          <p:nvPr/>
        </p:nvSpPr>
        <p:spPr>
          <a:xfrm>
            <a:off x="63090" y="1268760"/>
            <a:ext cx="9073008" cy="4708981"/>
          </a:xfrm>
          <a:prstGeom prst="rect">
            <a:avLst/>
          </a:prstGeom>
          <a:solidFill>
            <a:schemeClr val="accent3">
              <a:lumMod val="20000"/>
              <a:lumOff val="80000"/>
            </a:schemeClr>
          </a:solidFill>
          <a:ln>
            <a:solidFill>
              <a:schemeClr val="accent1"/>
            </a:solidFill>
          </a:ln>
        </p:spPr>
        <p:txBody>
          <a:bodyPr wrap="square">
            <a:spAutoFit/>
          </a:bodyPr>
          <a:lstStyle/>
          <a:p>
            <a:endParaRPr lang="en-ZA" sz="2000" dirty="0"/>
          </a:p>
          <a:p>
            <a:r>
              <a:rPr lang="en-ZA" sz="2000" dirty="0"/>
              <a:t>If you do the math, you find out that the sum total of matter in the universe </a:t>
            </a:r>
            <a:r>
              <a:rPr lang="en-ZA" sz="2000" b="1" dirty="0">
                <a:solidFill>
                  <a:srgbClr val="FF0000"/>
                </a:solidFill>
                <a:effectLst>
                  <a:outerShdw blurRad="38100" dist="38100" dir="2700000" algn="tl">
                    <a:srgbClr val="000000">
                      <a:alpha val="43137"/>
                    </a:srgbClr>
                  </a:outerShdw>
                </a:effectLst>
              </a:rPr>
              <a:t>can cancel</a:t>
            </a:r>
            <a:r>
              <a:rPr lang="en-ZA" sz="2000" dirty="0"/>
              <a:t> against the sum total of negative gravitational energy, yielding a universe with zero (</a:t>
            </a:r>
            <a:r>
              <a:rPr lang="en-ZA" sz="2000" b="1" dirty="0">
                <a:solidFill>
                  <a:srgbClr val="FF0000"/>
                </a:solidFill>
                <a:effectLst>
                  <a:outerShdw blurRad="38100" dist="38100" dir="2700000" algn="tl">
                    <a:srgbClr val="000000">
                      <a:alpha val="43137"/>
                    </a:srgbClr>
                  </a:outerShdw>
                </a:effectLst>
              </a:rPr>
              <a:t>or</a:t>
            </a:r>
            <a:r>
              <a:rPr lang="en-ZA" sz="2000" dirty="0"/>
              <a:t> close to zero) net matter/energy. So, in </a:t>
            </a:r>
            <a:r>
              <a:rPr lang="en-ZA" sz="2000" b="1" dirty="0">
                <a:solidFill>
                  <a:srgbClr val="FF0000"/>
                </a:solidFill>
                <a:effectLst>
                  <a:outerShdw blurRad="38100" dist="38100" dir="2700000" algn="tl">
                    <a:srgbClr val="000000">
                      <a:alpha val="43137"/>
                    </a:srgbClr>
                  </a:outerShdw>
                </a:effectLst>
              </a:rPr>
              <a:t>some</a:t>
            </a:r>
            <a:r>
              <a:rPr lang="en-ZA" sz="2000" dirty="0"/>
              <a:t> sense, </a:t>
            </a:r>
            <a:r>
              <a:rPr lang="en-ZA" sz="2000" b="1" dirty="0">
                <a:solidFill>
                  <a:srgbClr val="FF0000"/>
                </a:solidFill>
                <a:effectLst>
                  <a:outerShdw blurRad="38100" dist="38100" dir="2700000" algn="tl">
                    <a:srgbClr val="000000">
                      <a:alpha val="43137"/>
                    </a:srgbClr>
                  </a:outerShdw>
                </a:effectLst>
              </a:rPr>
              <a:t>universes are for free</a:t>
            </a:r>
            <a:r>
              <a:rPr lang="en-ZA" sz="2000" dirty="0"/>
              <a:t>. It does not take net matter and energy to create entire universes. In this way, in the bubble bath, bubbles can collide, create baby bubbles, or simple </a:t>
            </a:r>
            <a:r>
              <a:rPr lang="en-ZA" sz="2000" b="1" dirty="0">
                <a:solidFill>
                  <a:srgbClr val="FF0000"/>
                </a:solidFill>
                <a:effectLst>
                  <a:outerShdw blurRad="38100" dist="38100" dir="2700000" algn="tl">
                    <a:srgbClr val="000000">
                      <a:alpha val="43137"/>
                    </a:srgbClr>
                  </a:outerShdw>
                </a:effectLst>
              </a:rPr>
              <a:t>pop into existence from nothing</a:t>
            </a:r>
            <a:r>
              <a:rPr lang="en-ZA" sz="2000" dirty="0"/>
              <a:t>.</a:t>
            </a:r>
          </a:p>
          <a:p>
            <a:endParaRPr lang="en-ZA" sz="2000" dirty="0"/>
          </a:p>
          <a:p>
            <a:r>
              <a:rPr lang="en-ZA" sz="2000" dirty="0"/>
              <a:t>This gives us a startling picture of the big bang, that our universe was born </a:t>
            </a:r>
            <a:r>
              <a:rPr lang="en-ZA" sz="2000" b="1" dirty="0">
                <a:solidFill>
                  <a:srgbClr val="FF0000"/>
                </a:solidFill>
                <a:effectLst>
                  <a:outerShdw blurRad="38100" dist="38100" dir="2700000" algn="tl">
                    <a:srgbClr val="000000">
                      <a:alpha val="43137"/>
                    </a:srgbClr>
                  </a:outerShdw>
                </a:effectLst>
              </a:rPr>
              <a:t>perhaps from</a:t>
            </a:r>
            <a:r>
              <a:rPr lang="en-ZA" sz="2000" dirty="0"/>
              <a:t> the collision of two universes (the big splat theory), </a:t>
            </a:r>
            <a:r>
              <a:rPr lang="en-ZA" sz="2000" b="1" dirty="0">
                <a:solidFill>
                  <a:srgbClr val="FF0000"/>
                </a:solidFill>
                <a:effectLst>
                  <a:outerShdw blurRad="38100" dist="38100" dir="2700000" algn="tl">
                    <a:srgbClr val="000000">
                      <a:alpha val="43137"/>
                    </a:srgbClr>
                  </a:outerShdw>
                </a:effectLst>
              </a:rPr>
              <a:t>or</a:t>
            </a:r>
            <a:r>
              <a:rPr lang="en-ZA" sz="2000" dirty="0"/>
              <a:t> sprouted from a parent universe, </a:t>
            </a:r>
            <a:r>
              <a:rPr lang="en-ZA" sz="2000" b="1" dirty="0">
                <a:solidFill>
                  <a:srgbClr val="FF0000"/>
                </a:solidFill>
                <a:effectLst>
                  <a:outerShdw blurRad="38100" dist="38100" dir="2700000" algn="tl">
                    <a:srgbClr val="000000">
                      <a:alpha val="43137"/>
                    </a:srgbClr>
                  </a:outerShdw>
                </a:effectLst>
              </a:rPr>
              <a:t>or</a:t>
            </a:r>
            <a:r>
              <a:rPr lang="en-ZA" sz="2000" dirty="0"/>
              <a:t> simply </a:t>
            </a:r>
            <a:r>
              <a:rPr lang="en-ZA" sz="2000" b="1" dirty="0">
                <a:solidFill>
                  <a:srgbClr val="FF0000"/>
                </a:solidFill>
                <a:effectLst>
                  <a:outerShdw blurRad="38100" dist="38100" dir="2700000" algn="tl">
                    <a:srgbClr val="000000">
                      <a:alpha val="43137"/>
                    </a:srgbClr>
                  </a:outerShdw>
                </a:effectLst>
              </a:rPr>
              <a:t>popped</a:t>
            </a:r>
            <a:r>
              <a:rPr lang="en-ZA" sz="2000" dirty="0"/>
              <a:t> into existence </a:t>
            </a:r>
            <a:r>
              <a:rPr lang="en-ZA" sz="2000" b="1" dirty="0">
                <a:solidFill>
                  <a:srgbClr val="FF0000"/>
                </a:solidFill>
                <a:effectLst>
                  <a:outerShdw blurRad="38100" dist="38100" dir="2700000" algn="tl">
                    <a:srgbClr val="000000">
                      <a:alpha val="43137"/>
                    </a:srgbClr>
                  </a:outerShdw>
                </a:effectLst>
              </a:rPr>
              <a:t>out of nothing</a:t>
            </a:r>
            <a:r>
              <a:rPr lang="en-ZA" sz="2000" dirty="0"/>
              <a:t>. So universes are being created all the time. (But Hawking goes one step farther and says that </a:t>
            </a:r>
            <a:r>
              <a:rPr lang="en-ZA" sz="2000" b="1" u="sng" dirty="0">
                <a:solidFill>
                  <a:srgbClr val="FF0000"/>
                </a:solidFill>
                <a:effectLst>
                  <a:outerShdw blurRad="38100" dist="38100" dir="2700000" algn="tl">
                    <a:srgbClr val="000000">
                      <a:alpha val="43137"/>
                    </a:srgbClr>
                  </a:outerShdw>
                </a:effectLst>
              </a:rPr>
              <a:t>therefore here is no need of God</a:t>
            </a:r>
            <a:r>
              <a:rPr lang="en-ZA" sz="2000" dirty="0"/>
              <a:t>, since God is not necessary to create the universe. I wouldn't go that far.) </a:t>
            </a:r>
          </a:p>
          <a:p>
            <a:pPr algn="r"/>
            <a:r>
              <a:rPr lang="en-ZA" sz="1400" dirty="0"/>
              <a:t>http://bigthink.com/dr-kakus-universe</a:t>
            </a:r>
          </a:p>
        </p:txBody>
      </p:sp>
    </p:spTree>
    <p:extLst>
      <p:ext uri="{BB962C8B-B14F-4D97-AF65-F5344CB8AC3E}">
        <p14:creationId xmlns:p14="http://schemas.microsoft.com/office/powerpoint/2010/main" val="2442353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720080"/>
          </a:xfrm>
        </p:spPr>
        <p:txBody>
          <a:bodyPr>
            <a:noAutofit/>
          </a:bodyPr>
          <a:lstStyle/>
          <a:p>
            <a:r>
              <a:rPr lang="af-ZA" sz="3200" b="1" dirty="0">
                <a:effectLst>
                  <a:outerShdw blurRad="38100" dist="38100" dir="2700000" algn="tl">
                    <a:srgbClr val="000000">
                      <a:alpha val="43137"/>
                    </a:srgbClr>
                  </a:outerShdw>
                </a:effectLst>
              </a:rPr>
              <a:t>As feite bewyslas nodig het, wat maak ons met ons geloof?</a:t>
            </a:r>
          </a:p>
        </p:txBody>
      </p:sp>
      <p:sp>
        <p:nvSpPr>
          <p:cNvPr id="3" name="Rectangle 2"/>
          <p:cNvSpPr/>
          <p:nvPr/>
        </p:nvSpPr>
        <p:spPr>
          <a:xfrm>
            <a:off x="19720" y="980728"/>
            <a:ext cx="9073008" cy="5507662"/>
          </a:xfrm>
          <a:prstGeom prst="rect">
            <a:avLst/>
          </a:prstGeom>
          <a:solidFill>
            <a:schemeClr val="accent1">
              <a:lumMod val="20000"/>
              <a:lumOff val="80000"/>
            </a:schemeClr>
          </a:solidFill>
          <a:ln>
            <a:solidFill>
              <a:schemeClr val="accent1"/>
            </a:solidFill>
          </a:ln>
        </p:spPr>
        <p:txBody>
          <a:bodyPr wrap="square">
            <a:spAutoFit/>
          </a:bodyPr>
          <a:lstStyle/>
          <a:p>
            <a:pPr marL="228600" indent="-228600">
              <a:lnSpc>
                <a:spcPct val="115000"/>
              </a:lnSpc>
              <a:spcAft>
                <a:spcPts val="0"/>
              </a:spcAft>
            </a:pPr>
            <a:r>
              <a:rPr lang="af-ZA" dirty="0">
                <a:solidFill>
                  <a:srgbClr val="008080"/>
                </a:solidFill>
                <a:latin typeface="Georgia"/>
                <a:ea typeface="Calibri"/>
                <a:cs typeface="Georgia"/>
              </a:rPr>
              <a:t>Rom 4:13-22</a:t>
            </a:r>
            <a:r>
              <a:rPr lang="af-ZA" dirty="0">
                <a:latin typeface="Georgia"/>
                <a:ea typeface="Calibri"/>
                <a:cs typeface="Georgia"/>
              </a:rPr>
              <a:t>  Want die belofte dat hy erfgenaam van die wêreld sou wees, het Abraham of sy nageslag nie deur die wet verkry nie, maar deur die geregtigheid van die geloof. Want as hulle wat uit die wet is, erfgename is, dan het die geloof waardeloos geword en die belofte tot niet geraak. Want die wet werk toorn; maar waar geen wet is nie, daar is ook geen oortreding nie. </a:t>
            </a:r>
            <a:r>
              <a:rPr lang="af-ZA" b="1" u="sng" dirty="0">
                <a:solidFill>
                  <a:srgbClr val="FF0000"/>
                </a:solidFill>
                <a:effectLst>
                  <a:outerShdw blurRad="38100" dist="38100" dir="2700000" algn="tl">
                    <a:srgbClr val="000000">
                      <a:alpha val="43137"/>
                    </a:srgbClr>
                  </a:outerShdw>
                </a:effectLst>
                <a:latin typeface="Georgia"/>
                <a:ea typeface="Calibri"/>
                <a:cs typeface="Georgia"/>
              </a:rPr>
              <a:t>Daarom</a:t>
            </a:r>
            <a:r>
              <a:rPr lang="af-ZA" b="1" dirty="0">
                <a:solidFill>
                  <a:srgbClr val="FF0000"/>
                </a:solidFill>
                <a:effectLst>
                  <a:outerShdw blurRad="38100" dist="38100" dir="2700000" algn="tl">
                    <a:srgbClr val="000000">
                      <a:alpha val="43137"/>
                    </a:srgbClr>
                  </a:outerShdw>
                </a:effectLst>
                <a:latin typeface="Georgia"/>
                <a:ea typeface="Calibri"/>
                <a:cs typeface="Georgia"/>
              </a:rPr>
              <a:t> is dit uit die geloof, sodat dit volgens genade kan wees</a:t>
            </a:r>
            <a:r>
              <a:rPr lang="af-ZA" dirty="0">
                <a:latin typeface="Georgia"/>
                <a:ea typeface="Calibri"/>
                <a:cs typeface="Georgia"/>
              </a:rPr>
              <a:t> en die belofte kan vasstaan vir die hele nageslag; nie alleen vir die wat uit die wet is nie, maar ook vir die wat uit die geloof van Abraham is, die vader van ons almal soos geskrywe is: Ek het jou ŉ vader van baie nasies gemaak voor die aangesig van </a:t>
            </a:r>
            <a:r>
              <a:rPr lang="af-ZA" b="1" dirty="0">
                <a:solidFill>
                  <a:srgbClr val="FF0000"/>
                </a:solidFill>
                <a:effectLst>
                  <a:outerShdw blurRad="38100" dist="38100" dir="2700000" algn="tl">
                    <a:srgbClr val="000000">
                      <a:alpha val="43137"/>
                    </a:srgbClr>
                  </a:outerShdw>
                </a:effectLst>
                <a:latin typeface="Georgia"/>
                <a:ea typeface="Calibri"/>
                <a:cs typeface="Georgia"/>
              </a:rPr>
              <a:t>God in wie hy geglo het, wat die dode lewend maak en die dinge wat nie bestaan nie, roep asof hulle bestaan.</a:t>
            </a:r>
            <a:r>
              <a:rPr lang="af-ZA" dirty="0">
                <a:latin typeface="Georgia"/>
                <a:ea typeface="Calibri"/>
                <a:cs typeface="Georgia"/>
              </a:rPr>
              <a:t> Hy het teen hoop op hoop </a:t>
            </a:r>
            <a:r>
              <a:rPr lang="af-ZA" b="1" dirty="0">
                <a:solidFill>
                  <a:srgbClr val="FF0000"/>
                </a:solidFill>
                <a:effectLst>
                  <a:outerShdw blurRad="38100" dist="38100" dir="2700000" algn="tl">
                    <a:srgbClr val="000000">
                      <a:alpha val="43137"/>
                    </a:srgbClr>
                  </a:outerShdw>
                </a:effectLst>
                <a:latin typeface="Georgia"/>
                <a:ea typeface="Calibri"/>
                <a:cs typeface="Georgia"/>
              </a:rPr>
              <a:t>geglo</a:t>
            </a:r>
            <a:r>
              <a:rPr lang="af-ZA" dirty="0">
                <a:latin typeface="Georgia"/>
                <a:ea typeface="Calibri"/>
                <a:cs typeface="Georgia"/>
              </a:rPr>
              <a:t> dat hy vader sou word van baie volke </a:t>
            </a:r>
            <a:r>
              <a:rPr lang="af-ZA" b="1" dirty="0">
                <a:solidFill>
                  <a:srgbClr val="FF0000"/>
                </a:solidFill>
                <a:effectLst>
                  <a:outerShdw blurRad="38100" dist="38100" dir="2700000" algn="tl">
                    <a:srgbClr val="000000">
                      <a:alpha val="43137"/>
                    </a:srgbClr>
                  </a:outerShdw>
                </a:effectLst>
                <a:latin typeface="Georgia"/>
                <a:ea typeface="Calibri"/>
                <a:cs typeface="Georgia"/>
              </a:rPr>
              <a:t>volgens wat gesê was </a:t>
            </a:r>
            <a:r>
              <a:rPr lang="af-ZA" b="1" dirty="0">
                <a:solidFill>
                  <a:srgbClr val="0070C0"/>
                </a:solidFill>
                <a:effectLst>
                  <a:outerShdw blurRad="38100" dist="38100" dir="2700000" algn="tl">
                    <a:srgbClr val="000000">
                      <a:alpha val="43137"/>
                    </a:srgbClr>
                  </a:outerShdw>
                </a:effectLst>
                <a:latin typeface="Georgia"/>
                <a:ea typeface="Calibri"/>
                <a:cs typeface="Georgia"/>
              </a:rPr>
              <a:t>(deur God)</a:t>
            </a:r>
            <a:r>
              <a:rPr lang="af-ZA" dirty="0">
                <a:latin typeface="Georgia"/>
                <a:ea typeface="Calibri"/>
                <a:cs typeface="Georgia"/>
              </a:rPr>
              <a:t>: So sal jou nageslag wees. En sonder om te verswak in die geloof het hy, al was hy omtrent honderd jaar oud, nie gelet op sy eie liggaam wat alreeds verstorwe was, en op die verstorwe toestand van die moederskoot van Sara nie. En hy het nie deur </a:t>
            </a:r>
            <a:r>
              <a:rPr lang="af-ZA" b="1" dirty="0">
                <a:solidFill>
                  <a:srgbClr val="FF0000"/>
                </a:solidFill>
                <a:effectLst>
                  <a:outerShdw blurRad="38100" dist="38100" dir="2700000" algn="tl">
                    <a:srgbClr val="000000">
                      <a:alpha val="43137"/>
                    </a:srgbClr>
                  </a:outerShdw>
                </a:effectLst>
                <a:latin typeface="Georgia"/>
                <a:ea typeface="Calibri"/>
                <a:cs typeface="Georgia"/>
              </a:rPr>
              <a:t>ongeloof</a:t>
            </a:r>
            <a:r>
              <a:rPr lang="af-ZA" dirty="0">
                <a:latin typeface="Georgia"/>
                <a:ea typeface="Calibri"/>
                <a:cs typeface="Georgia"/>
              </a:rPr>
              <a:t> aan die </a:t>
            </a:r>
            <a:r>
              <a:rPr lang="af-ZA" b="1" dirty="0">
                <a:solidFill>
                  <a:srgbClr val="FF0000"/>
                </a:solidFill>
                <a:effectLst>
                  <a:outerShdw blurRad="38100" dist="38100" dir="2700000" algn="tl">
                    <a:srgbClr val="000000">
                      <a:alpha val="43137"/>
                    </a:srgbClr>
                  </a:outerShdw>
                </a:effectLst>
                <a:latin typeface="Georgia"/>
                <a:ea typeface="Calibri"/>
                <a:cs typeface="Georgia"/>
              </a:rPr>
              <a:t>belofte van God</a:t>
            </a:r>
            <a:r>
              <a:rPr lang="af-ZA" dirty="0">
                <a:latin typeface="Georgia"/>
                <a:ea typeface="Calibri"/>
                <a:cs typeface="Georgia"/>
              </a:rPr>
              <a:t> ge</a:t>
            </a:r>
            <a:r>
              <a:rPr lang="af-ZA" b="1" dirty="0">
                <a:solidFill>
                  <a:srgbClr val="FF0000"/>
                </a:solidFill>
                <a:effectLst>
                  <a:outerShdw blurRad="38100" dist="38100" dir="2700000" algn="tl">
                    <a:srgbClr val="000000">
                      <a:alpha val="43137"/>
                    </a:srgbClr>
                  </a:outerShdw>
                </a:effectLst>
                <a:latin typeface="Georgia"/>
                <a:ea typeface="Calibri"/>
                <a:cs typeface="Georgia"/>
              </a:rPr>
              <a:t>twyfel</a:t>
            </a:r>
            <a:r>
              <a:rPr lang="af-ZA" dirty="0">
                <a:latin typeface="Georgia"/>
                <a:ea typeface="Calibri"/>
                <a:cs typeface="Georgia"/>
              </a:rPr>
              <a:t> nie, maar hy is </a:t>
            </a:r>
            <a:r>
              <a:rPr lang="af-ZA" b="1" dirty="0">
                <a:solidFill>
                  <a:srgbClr val="FF0000"/>
                </a:solidFill>
                <a:effectLst>
                  <a:outerShdw blurRad="38100" dist="38100" dir="2700000" algn="tl">
                    <a:srgbClr val="000000">
                      <a:alpha val="43137"/>
                    </a:srgbClr>
                  </a:outerShdw>
                </a:effectLst>
                <a:latin typeface="Georgia"/>
                <a:ea typeface="Calibri"/>
                <a:cs typeface="Georgia"/>
              </a:rPr>
              <a:t>versterk deur die geloof</a:t>
            </a:r>
            <a:r>
              <a:rPr lang="af-ZA" dirty="0">
                <a:latin typeface="Georgia"/>
                <a:ea typeface="Calibri"/>
                <a:cs typeface="Georgia"/>
              </a:rPr>
              <a:t> en het aan God die eer gegee en was </a:t>
            </a:r>
            <a:r>
              <a:rPr lang="af-ZA" b="1" dirty="0">
                <a:solidFill>
                  <a:srgbClr val="FF0000"/>
                </a:solidFill>
                <a:effectLst>
                  <a:outerShdw blurRad="38100" dist="38100" dir="2700000" algn="tl">
                    <a:srgbClr val="000000">
                      <a:alpha val="43137"/>
                    </a:srgbClr>
                  </a:outerShdw>
                </a:effectLst>
                <a:latin typeface="Georgia"/>
                <a:ea typeface="Calibri"/>
                <a:cs typeface="Georgia"/>
              </a:rPr>
              <a:t>ten volle oortuig</a:t>
            </a:r>
            <a:r>
              <a:rPr lang="af-ZA" dirty="0">
                <a:latin typeface="Georgia"/>
                <a:ea typeface="Calibri"/>
                <a:cs typeface="Georgia"/>
              </a:rPr>
              <a:t> dat Hy ook die mag het om te doen wat </a:t>
            </a:r>
            <a:r>
              <a:rPr lang="af-ZA" b="1" dirty="0">
                <a:solidFill>
                  <a:srgbClr val="FF0000"/>
                </a:solidFill>
                <a:effectLst>
                  <a:outerShdw blurRad="38100" dist="38100" dir="2700000" algn="tl">
                    <a:srgbClr val="000000">
                      <a:alpha val="43137"/>
                    </a:srgbClr>
                  </a:outerShdw>
                </a:effectLst>
                <a:latin typeface="Georgia"/>
                <a:ea typeface="Calibri"/>
                <a:cs typeface="Georgia"/>
              </a:rPr>
              <a:t>Hy beloof </a:t>
            </a:r>
            <a:r>
              <a:rPr lang="af-ZA" dirty="0">
                <a:latin typeface="Georgia"/>
                <a:ea typeface="Calibri"/>
                <a:cs typeface="Georgia"/>
              </a:rPr>
              <a:t>het. Daarom is dit hom ook tot geregtigheid gereken. </a:t>
            </a:r>
            <a:endParaRPr lang="af-ZA" dirty="0">
              <a:ea typeface="Calibri"/>
              <a:cs typeface="Times New Roman"/>
            </a:endParaRPr>
          </a:p>
        </p:txBody>
      </p:sp>
    </p:spTree>
    <p:extLst>
      <p:ext uri="{BB962C8B-B14F-4D97-AF65-F5344CB8AC3E}">
        <p14:creationId xmlns:p14="http://schemas.microsoft.com/office/powerpoint/2010/main" val="762125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5746650"/>
          </a:xfrm>
        </p:spPr>
        <p:txBody>
          <a:bodyPr>
            <a:normAutofit/>
          </a:bodyPr>
          <a:lstStyle/>
          <a:p>
            <a:r>
              <a:rPr lang="af-ZA" b="1" dirty="0">
                <a:effectLst>
                  <a:outerShdw blurRad="38100" dist="38100" dir="2700000" algn="tl">
                    <a:srgbClr val="000000">
                      <a:alpha val="43137"/>
                    </a:srgbClr>
                  </a:outerShdw>
                </a:effectLst>
              </a:rPr>
              <a:t>Hy het geglo dat God is, en dat God in staat is om te doen wat hy aan hom belowe het.</a:t>
            </a:r>
            <a:br>
              <a:rPr lang="af-ZA" b="1" dirty="0">
                <a:effectLst>
                  <a:outerShdw blurRad="38100" dist="38100" dir="2700000" algn="tl">
                    <a:srgbClr val="000000">
                      <a:alpha val="43137"/>
                    </a:srgbClr>
                  </a:outerShdw>
                </a:effectLst>
              </a:rPr>
            </a:br>
            <a:br>
              <a:rPr lang="af-ZA" b="1" dirty="0">
                <a:effectLst>
                  <a:outerShdw blurRad="38100" dist="38100" dir="2700000" algn="tl">
                    <a:srgbClr val="000000">
                      <a:alpha val="43137"/>
                    </a:srgbClr>
                  </a:outerShdw>
                </a:effectLst>
              </a:rPr>
            </a:br>
            <a:r>
              <a:rPr lang="af-ZA" b="1" dirty="0">
                <a:effectLst>
                  <a:outerShdw blurRad="38100" dist="38100" dir="2700000" algn="tl">
                    <a:srgbClr val="000000">
                      <a:alpha val="43137"/>
                    </a:srgbClr>
                  </a:outerShdw>
                </a:effectLst>
              </a:rPr>
              <a:t>Niks hiervan sou kon begin as hy nie eers erken het dat God bestaan nie – dit is die begin van alle wysheid.</a:t>
            </a:r>
          </a:p>
        </p:txBody>
      </p:sp>
    </p:spTree>
    <p:extLst>
      <p:ext uri="{BB962C8B-B14F-4D97-AF65-F5344CB8AC3E}">
        <p14:creationId xmlns:p14="http://schemas.microsoft.com/office/powerpoint/2010/main" val="1378590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706090"/>
          </a:xfrm>
        </p:spPr>
        <p:txBody>
          <a:bodyPr>
            <a:normAutofit fontScale="90000"/>
          </a:bodyPr>
          <a:lstStyle/>
          <a:p>
            <a:r>
              <a:rPr lang="af-ZA" b="1" dirty="0">
                <a:effectLst>
                  <a:outerShdw blurRad="38100" dist="38100" dir="2700000" algn="tl">
                    <a:srgbClr val="000000">
                      <a:alpha val="43137"/>
                    </a:srgbClr>
                  </a:outerShdw>
                </a:effectLst>
              </a:rPr>
              <a:t>Die Woord verklaar dwaasheid so:</a:t>
            </a:r>
          </a:p>
        </p:txBody>
      </p:sp>
      <p:sp>
        <p:nvSpPr>
          <p:cNvPr id="3" name="Rectangle 2"/>
          <p:cNvSpPr/>
          <p:nvPr/>
        </p:nvSpPr>
        <p:spPr>
          <a:xfrm>
            <a:off x="107504" y="980728"/>
            <a:ext cx="8928992" cy="5755422"/>
          </a:xfrm>
          <a:prstGeom prst="rect">
            <a:avLst/>
          </a:prstGeom>
          <a:solidFill>
            <a:schemeClr val="accent1">
              <a:lumMod val="20000"/>
              <a:lumOff val="80000"/>
            </a:schemeClr>
          </a:solidFill>
          <a:ln>
            <a:solidFill>
              <a:schemeClr val="accent1"/>
            </a:solidFill>
          </a:ln>
        </p:spPr>
        <p:txBody>
          <a:bodyPr wrap="square">
            <a:spAutoFit/>
          </a:bodyPr>
          <a:lstStyle/>
          <a:p>
            <a:pPr marL="228600" indent="-228600">
              <a:lnSpc>
                <a:spcPct val="115000"/>
              </a:lnSpc>
              <a:spcAft>
                <a:spcPts val="0"/>
              </a:spcAft>
            </a:pPr>
            <a:r>
              <a:rPr lang="af-ZA" sz="2000" dirty="0">
                <a:solidFill>
                  <a:srgbClr val="008080"/>
                </a:solidFill>
                <a:latin typeface="Georgia"/>
                <a:ea typeface="Calibri"/>
                <a:cs typeface="Georgia"/>
              </a:rPr>
              <a:t>Psa 14:1</a:t>
            </a:r>
            <a:r>
              <a:rPr lang="af-ZA" sz="2000" dirty="0">
                <a:latin typeface="Georgia"/>
                <a:ea typeface="Calibri"/>
                <a:cs typeface="Georgia"/>
              </a:rPr>
              <a:t>  Vir die musiekleier. ŉ Psalm van Dawid.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Die dwaas sê in sy hart: Daar is geen God nie</a:t>
            </a:r>
            <a:r>
              <a:rPr lang="af-ZA" sz="2000" dirty="0">
                <a:latin typeface="Georgia"/>
                <a:ea typeface="Calibri"/>
                <a:cs typeface="Georgia"/>
              </a:rPr>
              <a:t>. Sleg, afskuwelik maak hulle hul dade; daar is niemand wat goed doen nie. </a:t>
            </a:r>
            <a:r>
              <a:rPr lang="af-ZA" sz="2000" dirty="0">
                <a:solidFill>
                  <a:srgbClr val="008080"/>
                </a:solidFill>
                <a:latin typeface="Georgia"/>
                <a:ea typeface="Calibri"/>
                <a:cs typeface="Georgia"/>
              </a:rPr>
              <a:t>Psa 14:2</a:t>
            </a:r>
            <a:r>
              <a:rPr lang="af-ZA" sz="2000" dirty="0">
                <a:latin typeface="Georgia"/>
                <a:ea typeface="Calibri"/>
                <a:cs typeface="Georgia"/>
              </a:rPr>
              <a:t>  Die HERE het uit die hemel neergesien op die mensekinders, om te sien of daar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iemand verstandig is, wat na God vra</a:t>
            </a:r>
            <a:r>
              <a:rPr lang="af-ZA" sz="2000" dirty="0">
                <a:latin typeface="Georgia"/>
                <a:ea typeface="Calibri"/>
                <a:cs typeface="Georgia"/>
              </a:rPr>
              <a:t>. </a:t>
            </a:r>
            <a:r>
              <a:rPr lang="af-ZA" sz="2000" dirty="0">
                <a:solidFill>
                  <a:srgbClr val="008080"/>
                </a:solidFill>
                <a:latin typeface="Georgia"/>
                <a:ea typeface="Calibri"/>
                <a:cs typeface="Georgia"/>
              </a:rPr>
              <a:t>Psa 14:3</a:t>
            </a:r>
            <a:r>
              <a:rPr lang="af-ZA" sz="2000" dirty="0">
                <a:latin typeface="Georgia"/>
                <a:ea typeface="Calibri"/>
                <a:cs typeface="Georgia"/>
              </a:rPr>
              <a:t>  Hulle het almal afgewyk, tesame het hulle ontaard; daar is niemand wat goed doen, ook nie een nie. </a:t>
            </a:r>
            <a:r>
              <a:rPr lang="af-ZA" sz="2000" dirty="0">
                <a:solidFill>
                  <a:srgbClr val="008080"/>
                </a:solidFill>
                <a:latin typeface="Georgia"/>
                <a:ea typeface="Calibri"/>
                <a:cs typeface="Georgia"/>
              </a:rPr>
              <a:t>Psa 14:4</a:t>
            </a:r>
            <a:r>
              <a:rPr lang="af-ZA" sz="2000" dirty="0">
                <a:latin typeface="Georgia"/>
                <a:ea typeface="Calibri"/>
                <a:cs typeface="Georgia"/>
              </a:rPr>
              <a:t>  Het al die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werkers van ongeregtigheid</a:t>
            </a:r>
            <a:r>
              <a:rPr lang="af-ZA" sz="2000" dirty="0">
                <a:latin typeface="Georgia"/>
                <a:ea typeface="Calibri"/>
                <a:cs typeface="Georgia"/>
              </a:rPr>
              <a:t> dan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geen kennis nie</a:t>
            </a:r>
            <a:r>
              <a:rPr lang="af-ZA" sz="2000" dirty="0">
                <a:latin typeface="Georgia"/>
                <a:ea typeface="Calibri"/>
                <a:cs typeface="Georgia"/>
              </a:rPr>
              <a:t>, die wat my volk opeet asof hulle brood eet? Hulle roep JAHWEH nie aan nie. </a:t>
            </a:r>
            <a:r>
              <a:rPr lang="af-ZA" sz="2000" dirty="0">
                <a:solidFill>
                  <a:srgbClr val="008080"/>
                </a:solidFill>
                <a:latin typeface="Georgia"/>
                <a:ea typeface="Calibri"/>
                <a:cs typeface="Georgia"/>
              </a:rPr>
              <a:t>Psa 14:5</a:t>
            </a:r>
            <a:r>
              <a:rPr lang="af-ZA" sz="2000" dirty="0">
                <a:latin typeface="Georgia"/>
                <a:ea typeface="Calibri"/>
                <a:cs typeface="Georgia"/>
              </a:rPr>
              <a:t>  Dáár het skrik hulle oorweldig, want God is by die regverdige geslag. </a:t>
            </a:r>
            <a:r>
              <a:rPr lang="af-ZA" sz="2000" dirty="0">
                <a:solidFill>
                  <a:srgbClr val="008080"/>
                </a:solidFill>
                <a:latin typeface="Georgia"/>
                <a:ea typeface="Calibri"/>
                <a:cs typeface="Georgia"/>
              </a:rPr>
              <a:t>Psa 14:6</a:t>
            </a:r>
            <a:r>
              <a:rPr lang="af-ZA" sz="2000" dirty="0">
                <a:latin typeface="Georgia"/>
                <a:ea typeface="Calibri"/>
                <a:cs typeface="Georgia"/>
              </a:rPr>
              <a:t>  Die raad van die ellendige—julle kan dit tot skande maak; waarlik, JAHWEH is sy toevlug </a:t>
            </a:r>
            <a:r>
              <a:rPr lang="af-ZA" sz="2000" b="1" dirty="0">
                <a:solidFill>
                  <a:srgbClr val="0070C0"/>
                </a:solidFill>
                <a:effectLst>
                  <a:outerShdw blurRad="38100" dist="38100" dir="2700000" algn="tl">
                    <a:srgbClr val="000000">
                      <a:alpha val="43137"/>
                    </a:srgbClr>
                  </a:outerShdw>
                </a:effectLst>
                <a:latin typeface="Georgia"/>
                <a:ea typeface="Calibri"/>
                <a:cs typeface="Georgia"/>
              </a:rPr>
              <a:t>(die humanisme en hul professore kan maar die gelowiges bespot en eenvoudig en ongeleerd verklaar, dit verander nie dat Elohim werklikheid is, en vir hul ŉ toevlug in ewigheid bly nie)</a:t>
            </a:r>
            <a:r>
              <a:rPr lang="af-ZA" sz="2000" dirty="0">
                <a:latin typeface="Georgia"/>
                <a:ea typeface="Calibri"/>
                <a:cs typeface="Georgia"/>
              </a:rPr>
              <a:t>. </a:t>
            </a:r>
            <a:r>
              <a:rPr lang="af-ZA" sz="2000" dirty="0">
                <a:solidFill>
                  <a:srgbClr val="008080"/>
                </a:solidFill>
                <a:latin typeface="Georgia"/>
                <a:ea typeface="Calibri"/>
                <a:cs typeface="Georgia"/>
              </a:rPr>
              <a:t>Psa 14:7</a:t>
            </a:r>
            <a:r>
              <a:rPr lang="af-ZA" sz="2000" dirty="0">
                <a:latin typeface="Georgia"/>
                <a:ea typeface="Calibri"/>
                <a:cs typeface="Georgia"/>
              </a:rPr>
              <a:t>  Ag, mag die verlossing van Israel uit Sion kom! As JAHWEH die lot van sy volk verander, dan sal Jakob juig, Israel sal bly wees.</a:t>
            </a:r>
            <a:endParaRPr lang="af-ZA" sz="2000" dirty="0">
              <a:ea typeface="Calibri"/>
              <a:cs typeface="Times New Roman"/>
            </a:endParaRPr>
          </a:p>
        </p:txBody>
      </p:sp>
    </p:spTree>
    <p:extLst>
      <p:ext uri="{BB962C8B-B14F-4D97-AF65-F5344CB8AC3E}">
        <p14:creationId xmlns:p14="http://schemas.microsoft.com/office/powerpoint/2010/main" val="96984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af-ZA" b="1" dirty="0">
                <a:effectLst>
                  <a:outerShdw blurRad="38100" dist="38100" dir="2700000" algn="tl">
                    <a:srgbClr val="000000">
                      <a:alpha val="43137"/>
                    </a:srgbClr>
                  </a:outerShdw>
                </a:effectLst>
              </a:rPr>
              <a:t>Wat is feite hier? </a:t>
            </a:r>
          </a:p>
        </p:txBody>
      </p:sp>
      <p:sp>
        <p:nvSpPr>
          <p:cNvPr id="3" name="Rectangle 2"/>
          <p:cNvSpPr/>
          <p:nvPr/>
        </p:nvSpPr>
        <p:spPr>
          <a:xfrm>
            <a:off x="83101" y="1124744"/>
            <a:ext cx="8938407" cy="5047536"/>
          </a:xfrm>
          <a:prstGeom prst="rect">
            <a:avLst/>
          </a:prstGeom>
          <a:solidFill>
            <a:schemeClr val="accent1">
              <a:lumMod val="20000"/>
              <a:lumOff val="80000"/>
            </a:schemeClr>
          </a:solidFill>
          <a:ln>
            <a:solidFill>
              <a:schemeClr val="accent1"/>
            </a:solidFill>
          </a:ln>
        </p:spPr>
        <p:txBody>
          <a:bodyPr wrap="square">
            <a:spAutoFit/>
          </a:bodyPr>
          <a:lstStyle/>
          <a:p>
            <a:pPr marL="228600" indent="-228600">
              <a:lnSpc>
                <a:spcPct val="115000"/>
              </a:lnSpc>
              <a:spcAft>
                <a:spcPts val="0"/>
              </a:spcAft>
            </a:pPr>
            <a:r>
              <a:rPr lang="af-ZA" sz="2000" dirty="0">
                <a:solidFill>
                  <a:srgbClr val="008080"/>
                </a:solidFill>
                <a:latin typeface="Georgia"/>
                <a:ea typeface="Calibri"/>
                <a:cs typeface="Georgia"/>
              </a:rPr>
              <a:t>Mat 16:13</a:t>
            </a:r>
            <a:r>
              <a:rPr lang="af-ZA" sz="2000" dirty="0">
                <a:latin typeface="Georgia"/>
                <a:ea typeface="Calibri"/>
                <a:cs typeface="Georgia"/>
              </a:rPr>
              <a:t>  En toe Jahshua in die streke van Cesaréa-Filippi kom, vra Hy sy dissipels en sê: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Wie sê die mense dat Ek</a:t>
            </a:r>
            <a:r>
              <a:rPr lang="af-ZA" sz="2000" dirty="0">
                <a:latin typeface="Georgia"/>
                <a:ea typeface="Calibri"/>
                <a:cs typeface="Georgia"/>
              </a:rPr>
              <a:t>, die Seun van die mens,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is</a:t>
            </a:r>
            <a:r>
              <a:rPr lang="af-ZA" sz="2000" dirty="0">
                <a:latin typeface="Georgia"/>
                <a:ea typeface="Calibri"/>
                <a:cs typeface="Georgia"/>
              </a:rPr>
              <a:t>? </a:t>
            </a:r>
            <a:r>
              <a:rPr lang="af-ZA" sz="2000" dirty="0">
                <a:solidFill>
                  <a:srgbClr val="008080"/>
                </a:solidFill>
                <a:latin typeface="Georgia"/>
                <a:ea typeface="Calibri"/>
                <a:cs typeface="Georgia"/>
              </a:rPr>
              <a:t>Mat 16:14</a:t>
            </a:r>
            <a:r>
              <a:rPr lang="af-ZA" sz="2000" dirty="0">
                <a:latin typeface="Georgia"/>
                <a:ea typeface="Calibri"/>
                <a:cs typeface="Georgia"/>
              </a:rPr>
              <a:t>  En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hulle antwoord</a:t>
            </a:r>
            <a:r>
              <a:rPr lang="af-ZA" sz="2000" dirty="0">
                <a:latin typeface="Georgia"/>
                <a:ea typeface="Calibri"/>
                <a:cs typeface="Georgia"/>
              </a:rPr>
              <a:t>: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Sommige</a:t>
            </a:r>
            <a:r>
              <a:rPr lang="af-ZA" sz="2000" dirty="0">
                <a:latin typeface="Georgia"/>
                <a:ea typeface="Calibri"/>
                <a:cs typeface="Georgia"/>
              </a:rPr>
              <a:t> Johannes die Doper,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en sommige </a:t>
            </a:r>
            <a:r>
              <a:rPr lang="af-ZA" sz="2000" dirty="0">
                <a:latin typeface="Georgia"/>
                <a:ea typeface="Calibri"/>
                <a:cs typeface="Georgia"/>
              </a:rPr>
              <a:t>Elía,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en ander </a:t>
            </a:r>
            <a:r>
              <a:rPr lang="af-ZA" sz="2000" dirty="0">
                <a:latin typeface="Georgia"/>
                <a:ea typeface="Calibri"/>
                <a:cs typeface="Georgia"/>
              </a:rPr>
              <a:t>Jeremia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of</a:t>
            </a:r>
            <a:r>
              <a:rPr lang="af-ZA" sz="2000" dirty="0">
                <a:latin typeface="Georgia"/>
                <a:ea typeface="Calibri"/>
                <a:cs typeface="Georgia"/>
              </a:rPr>
              <a:t> een van die profete. </a:t>
            </a:r>
            <a:r>
              <a:rPr lang="af-ZA" sz="2000" dirty="0">
                <a:solidFill>
                  <a:srgbClr val="008080"/>
                </a:solidFill>
                <a:latin typeface="Georgia"/>
                <a:ea typeface="Calibri"/>
                <a:cs typeface="Georgia"/>
              </a:rPr>
              <a:t>Mat 16:15</a:t>
            </a:r>
            <a:r>
              <a:rPr lang="af-ZA" sz="2000" dirty="0">
                <a:latin typeface="Georgia"/>
                <a:ea typeface="Calibri"/>
                <a:cs typeface="Georgia"/>
              </a:rPr>
              <a:t>  Hy sê vir hulle: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Maar julle, wie sê julle is Ek? </a:t>
            </a:r>
            <a:r>
              <a:rPr lang="af-ZA" sz="2000" dirty="0">
                <a:solidFill>
                  <a:srgbClr val="008080"/>
                </a:solidFill>
                <a:latin typeface="Georgia"/>
                <a:ea typeface="Calibri"/>
                <a:cs typeface="Georgia"/>
              </a:rPr>
              <a:t>Mat 16:16</a:t>
            </a:r>
            <a:r>
              <a:rPr lang="af-ZA" sz="2000" dirty="0">
                <a:latin typeface="Georgia"/>
                <a:ea typeface="Calibri"/>
                <a:cs typeface="Georgia"/>
              </a:rPr>
              <a:t>  En Simon Petrus antwoord en sê: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U is </a:t>
            </a:r>
            <a:r>
              <a:rPr lang="af-ZA" sz="2000" dirty="0">
                <a:latin typeface="Georgia"/>
                <a:ea typeface="Calibri"/>
                <a:cs typeface="Georgia"/>
              </a:rPr>
              <a:t>die Christus,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die Seun </a:t>
            </a:r>
            <a:r>
              <a:rPr lang="af-ZA" sz="2000" dirty="0">
                <a:latin typeface="Georgia"/>
                <a:ea typeface="Calibri"/>
                <a:cs typeface="Georgia"/>
              </a:rPr>
              <a:t>van die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lewende God</a:t>
            </a:r>
            <a:r>
              <a:rPr lang="af-ZA" sz="2000" dirty="0">
                <a:latin typeface="Georgia"/>
                <a:ea typeface="Calibri"/>
                <a:cs typeface="Georgia"/>
              </a:rPr>
              <a:t>. </a:t>
            </a:r>
            <a:r>
              <a:rPr lang="af-ZA" sz="2000" dirty="0">
                <a:solidFill>
                  <a:srgbClr val="008080"/>
                </a:solidFill>
                <a:latin typeface="Georgia"/>
                <a:ea typeface="Calibri"/>
                <a:cs typeface="Georgia"/>
              </a:rPr>
              <a:t>Mat 16:17  </a:t>
            </a:r>
            <a:r>
              <a:rPr lang="af-ZA" sz="2000" dirty="0">
                <a:latin typeface="Georgia"/>
                <a:ea typeface="Calibri"/>
                <a:cs typeface="Georgia"/>
              </a:rPr>
              <a:t>Toe antwoord Jahshua en sê vir hom: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Salig is jy</a:t>
            </a:r>
            <a:r>
              <a:rPr lang="af-ZA" sz="2000" dirty="0">
                <a:latin typeface="Georgia"/>
                <a:ea typeface="Calibri"/>
                <a:cs typeface="Georgia"/>
              </a:rPr>
              <a:t>, Simon Bar-Jona, want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vlees en bloed</a:t>
            </a:r>
            <a:r>
              <a:rPr lang="af-ZA" sz="2000" dirty="0">
                <a:latin typeface="Georgia"/>
                <a:ea typeface="Calibri"/>
                <a:cs typeface="Georgia"/>
              </a:rPr>
              <a:t> het dit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nie</a:t>
            </a:r>
            <a:r>
              <a:rPr lang="af-ZA" sz="2000" dirty="0">
                <a:latin typeface="Georgia"/>
                <a:ea typeface="Calibri"/>
                <a:cs typeface="Georgia"/>
              </a:rPr>
              <a:t> aan jou ge</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openbaar</a:t>
            </a:r>
            <a:r>
              <a:rPr lang="af-ZA" sz="2000" dirty="0">
                <a:latin typeface="Georgia"/>
                <a:ea typeface="Calibri"/>
                <a:cs typeface="Georgia"/>
              </a:rPr>
              <a:t> nie,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maar</a:t>
            </a:r>
            <a:r>
              <a:rPr lang="af-ZA" sz="2000" dirty="0">
                <a:latin typeface="Georgia"/>
                <a:ea typeface="Calibri"/>
                <a:cs typeface="Georgia"/>
              </a:rPr>
              <a:t> my </a:t>
            </a:r>
            <a:r>
              <a:rPr lang="af-ZA" sz="2000" b="1" dirty="0">
                <a:solidFill>
                  <a:srgbClr val="FF0000"/>
                </a:solidFill>
                <a:effectLst>
                  <a:outerShdw blurRad="38100" dist="38100" dir="2700000" algn="tl">
                    <a:srgbClr val="000000">
                      <a:alpha val="43137"/>
                    </a:srgbClr>
                  </a:outerShdw>
                </a:effectLst>
                <a:latin typeface="Georgia"/>
                <a:ea typeface="Calibri"/>
                <a:cs typeface="Georgia"/>
              </a:rPr>
              <a:t>Vader wat in die hemele is</a:t>
            </a:r>
            <a:r>
              <a:rPr lang="af-ZA" sz="2000" dirty="0">
                <a:latin typeface="Georgia"/>
                <a:ea typeface="Calibri"/>
                <a:cs typeface="Georgia"/>
              </a:rPr>
              <a:t>. </a:t>
            </a:r>
            <a:r>
              <a:rPr lang="af-ZA" sz="2000" dirty="0">
                <a:solidFill>
                  <a:srgbClr val="008080"/>
                </a:solidFill>
                <a:latin typeface="Georgia"/>
                <a:ea typeface="Calibri"/>
                <a:cs typeface="Georgia"/>
              </a:rPr>
              <a:t>Mat 16:18</a:t>
            </a:r>
            <a:r>
              <a:rPr lang="af-ZA" sz="2000" dirty="0">
                <a:latin typeface="Georgia"/>
                <a:ea typeface="Calibri"/>
                <a:cs typeface="Georgia"/>
              </a:rPr>
              <a:t>  En Ek sê ook vir jou: Jy is Petrus, en op hierdie rots sal Ek my gemeente bou, en die poorte van die doderyk sal dit nie oorweldig nie. </a:t>
            </a:r>
            <a:r>
              <a:rPr lang="af-ZA" sz="2000" dirty="0">
                <a:solidFill>
                  <a:srgbClr val="008080"/>
                </a:solidFill>
                <a:latin typeface="Georgia"/>
                <a:ea typeface="Calibri"/>
                <a:cs typeface="Georgia"/>
              </a:rPr>
              <a:t>Mat 16:19</a:t>
            </a:r>
            <a:r>
              <a:rPr lang="af-ZA" sz="2000" dirty="0">
                <a:latin typeface="Georgia"/>
                <a:ea typeface="Calibri"/>
                <a:cs typeface="Georgia"/>
              </a:rPr>
              <a:t>  En Ek sal jou die sleutels van die koninkryk van die hemele gee; en wat jy ook op die aarde mag bind, sal in die hemel gebonde wees, en wat jy ook op die aarde mag ontbind, sal in die hemel ontbonde wees. </a:t>
            </a:r>
            <a:endParaRPr lang="af-ZA" sz="2000" dirty="0">
              <a:ea typeface="Calibri"/>
              <a:cs typeface="Times New Roman"/>
            </a:endParaRPr>
          </a:p>
        </p:txBody>
      </p:sp>
    </p:spTree>
    <p:extLst>
      <p:ext uri="{BB962C8B-B14F-4D97-AF65-F5344CB8AC3E}">
        <p14:creationId xmlns:p14="http://schemas.microsoft.com/office/powerpoint/2010/main" val="3376377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001000" cy="1143000"/>
          </a:xfrm>
        </p:spPr>
        <p:txBody>
          <a:bodyPr>
            <a:normAutofit/>
          </a:bodyPr>
          <a:lstStyle/>
          <a:p>
            <a:r>
              <a:rPr lang="af-ZA" sz="3200" b="1" dirty="0">
                <a:effectLst>
                  <a:outerShdw blurRad="38100" dist="38100" dir="2700000" algn="tl">
                    <a:srgbClr val="000000">
                      <a:alpha val="43137"/>
                    </a:srgbClr>
                  </a:outerShdw>
                </a:effectLst>
              </a:rPr>
              <a:t>Die onrustige drang na bewyse word slegs rustig wanneer die Seun Hom aan jou openbaar. </a:t>
            </a:r>
          </a:p>
        </p:txBody>
      </p:sp>
      <p:sp>
        <p:nvSpPr>
          <p:cNvPr id="3" name="Rectangle 2"/>
          <p:cNvSpPr/>
          <p:nvPr/>
        </p:nvSpPr>
        <p:spPr>
          <a:xfrm>
            <a:off x="40866" y="1628800"/>
            <a:ext cx="8928992" cy="2322174"/>
          </a:xfrm>
          <a:prstGeom prst="rect">
            <a:avLst/>
          </a:prstGeom>
          <a:solidFill>
            <a:schemeClr val="accent1">
              <a:lumMod val="20000"/>
              <a:lumOff val="80000"/>
            </a:schemeClr>
          </a:solidFill>
          <a:ln>
            <a:solidFill>
              <a:schemeClr val="accent1"/>
            </a:solidFill>
          </a:ln>
        </p:spPr>
        <p:txBody>
          <a:bodyPr wrap="square">
            <a:spAutoFit/>
          </a:bodyPr>
          <a:lstStyle/>
          <a:p>
            <a:pPr marL="228600" indent="-228600">
              <a:lnSpc>
                <a:spcPct val="115000"/>
              </a:lnSpc>
              <a:spcAft>
                <a:spcPts val="0"/>
              </a:spcAft>
            </a:pPr>
            <a:r>
              <a:rPr lang="af-ZA" dirty="0">
                <a:solidFill>
                  <a:srgbClr val="008080"/>
                </a:solidFill>
                <a:latin typeface="Georgia"/>
                <a:ea typeface="Calibri"/>
                <a:cs typeface="Georgia"/>
              </a:rPr>
              <a:t>Mat 11:26</a:t>
            </a:r>
            <a:r>
              <a:rPr lang="af-ZA" dirty="0">
                <a:latin typeface="Georgia"/>
                <a:ea typeface="Calibri"/>
                <a:cs typeface="Georgia"/>
              </a:rPr>
              <a:t>  Ja, Vader, want </a:t>
            </a:r>
            <a:r>
              <a:rPr lang="af-ZA" b="1" dirty="0">
                <a:solidFill>
                  <a:srgbClr val="FF0000"/>
                </a:solidFill>
                <a:effectLst>
                  <a:outerShdw blurRad="38100" dist="38100" dir="2700000" algn="tl">
                    <a:srgbClr val="000000">
                      <a:alpha val="43137"/>
                    </a:srgbClr>
                  </a:outerShdw>
                </a:effectLst>
                <a:latin typeface="Georgia"/>
                <a:ea typeface="Calibri"/>
                <a:cs typeface="Georgia"/>
              </a:rPr>
              <a:t>so was dit u welbehae</a:t>
            </a:r>
            <a:r>
              <a:rPr lang="af-ZA" dirty="0">
                <a:latin typeface="Georgia"/>
                <a:ea typeface="Calibri"/>
                <a:cs typeface="Georgia"/>
              </a:rPr>
              <a:t>. </a:t>
            </a:r>
            <a:r>
              <a:rPr lang="af-ZA" dirty="0">
                <a:solidFill>
                  <a:srgbClr val="008080"/>
                </a:solidFill>
                <a:latin typeface="Georgia"/>
                <a:ea typeface="Calibri"/>
                <a:cs typeface="Georgia"/>
              </a:rPr>
              <a:t>Mat 11:27  </a:t>
            </a:r>
            <a:r>
              <a:rPr lang="af-ZA" dirty="0">
                <a:latin typeface="Georgia"/>
                <a:ea typeface="Calibri"/>
                <a:cs typeface="Georgia"/>
              </a:rPr>
              <a:t>Alles is aan My oorgegee deur my Vader, en </a:t>
            </a:r>
            <a:r>
              <a:rPr lang="af-ZA" b="1" dirty="0">
                <a:solidFill>
                  <a:srgbClr val="FF0000"/>
                </a:solidFill>
                <a:effectLst>
                  <a:outerShdw blurRad="38100" dist="38100" dir="2700000" algn="tl">
                    <a:srgbClr val="000000">
                      <a:alpha val="43137"/>
                    </a:srgbClr>
                  </a:outerShdw>
                </a:effectLst>
                <a:latin typeface="Georgia"/>
                <a:ea typeface="Calibri"/>
                <a:cs typeface="Georgia"/>
              </a:rPr>
              <a:t>niemand ken die Seun</a:t>
            </a:r>
            <a:r>
              <a:rPr lang="af-ZA" dirty="0">
                <a:latin typeface="Georgia"/>
                <a:ea typeface="Calibri"/>
                <a:cs typeface="Georgia"/>
              </a:rPr>
              <a:t> nie, </a:t>
            </a:r>
            <a:r>
              <a:rPr lang="af-ZA" b="1" u="sng" dirty="0">
                <a:solidFill>
                  <a:srgbClr val="FF0000"/>
                </a:solidFill>
                <a:effectLst>
                  <a:outerShdw blurRad="38100" dist="38100" dir="2700000" algn="tl">
                    <a:srgbClr val="000000">
                      <a:alpha val="43137"/>
                    </a:srgbClr>
                  </a:outerShdw>
                </a:effectLst>
                <a:latin typeface="Georgia"/>
                <a:ea typeface="Calibri"/>
                <a:cs typeface="Georgia"/>
              </a:rPr>
              <a:t>behalwe</a:t>
            </a:r>
            <a:r>
              <a:rPr lang="af-ZA" dirty="0">
                <a:latin typeface="Georgia"/>
                <a:ea typeface="Calibri"/>
                <a:cs typeface="Georgia"/>
              </a:rPr>
              <a:t> die Vader; ook </a:t>
            </a:r>
            <a:r>
              <a:rPr lang="af-ZA" b="1" dirty="0">
                <a:solidFill>
                  <a:srgbClr val="FF0000"/>
                </a:solidFill>
                <a:effectLst>
                  <a:outerShdw blurRad="38100" dist="38100" dir="2700000" algn="tl">
                    <a:srgbClr val="000000">
                      <a:alpha val="43137"/>
                    </a:srgbClr>
                  </a:outerShdw>
                </a:effectLst>
                <a:latin typeface="Georgia"/>
                <a:ea typeface="Calibri"/>
                <a:cs typeface="Georgia"/>
              </a:rPr>
              <a:t>ken niemand die Vader </a:t>
            </a:r>
            <a:r>
              <a:rPr lang="af-ZA" dirty="0">
                <a:latin typeface="Georgia"/>
                <a:ea typeface="Calibri"/>
                <a:cs typeface="Georgia"/>
              </a:rPr>
              <a:t>nie, </a:t>
            </a:r>
            <a:r>
              <a:rPr lang="af-ZA" b="1" u="sng" dirty="0">
                <a:solidFill>
                  <a:srgbClr val="FF0000"/>
                </a:solidFill>
                <a:effectLst>
                  <a:outerShdw blurRad="38100" dist="38100" dir="2700000" algn="tl">
                    <a:srgbClr val="000000">
                      <a:alpha val="43137"/>
                    </a:srgbClr>
                  </a:outerShdw>
                </a:effectLst>
                <a:latin typeface="Georgia"/>
                <a:ea typeface="Calibri"/>
                <a:cs typeface="Georgia"/>
              </a:rPr>
              <a:t>behalwe</a:t>
            </a:r>
            <a:r>
              <a:rPr lang="af-ZA" b="1" dirty="0">
                <a:solidFill>
                  <a:srgbClr val="FF0000"/>
                </a:solidFill>
                <a:effectLst>
                  <a:outerShdw blurRad="38100" dist="38100" dir="2700000" algn="tl">
                    <a:srgbClr val="000000">
                      <a:alpha val="43137"/>
                    </a:srgbClr>
                  </a:outerShdw>
                </a:effectLst>
                <a:latin typeface="Georgia"/>
                <a:ea typeface="Calibri"/>
                <a:cs typeface="Georgia"/>
              </a:rPr>
              <a:t> die Seun </a:t>
            </a:r>
            <a:r>
              <a:rPr lang="af-ZA" b="1" u="sng" dirty="0">
                <a:solidFill>
                  <a:srgbClr val="FF0000"/>
                </a:solidFill>
                <a:effectLst>
                  <a:outerShdw blurRad="38100" dist="38100" dir="2700000" algn="tl">
                    <a:srgbClr val="000000">
                      <a:alpha val="43137"/>
                    </a:srgbClr>
                  </a:outerShdw>
                </a:effectLst>
                <a:latin typeface="Georgia"/>
                <a:ea typeface="Calibri"/>
                <a:cs typeface="Georgia"/>
              </a:rPr>
              <a:t>en</a:t>
            </a:r>
            <a:r>
              <a:rPr lang="af-ZA" b="1" dirty="0">
                <a:solidFill>
                  <a:srgbClr val="FF0000"/>
                </a:solidFill>
                <a:effectLst>
                  <a:outerShdw blurRad="38100" dist="38100" dir="2700000" algn="tl">
                    <a:srgbClr val="000000">
                      <a:alpha val="43137"/>
                    </a:srgbClr>
                  </a:outerShdw>
                </a:effectLst>
                <a:latin typeface="Georgia"/>
                <a:ea typeface="Calibri"/>
                <a:cs typeface="Georgia"/>
              </a:rPr>
              <a:t> elkeen aan wie die Seun dit wil openbaar</a:t>
            </a:r>
            <a:r>
              <a:rPr lang="af-ZA" dirty="0">
                <a:latin typeface="Georgia"/>
                <a:ea typeface="Calibri"/>
                <a:cs typeface="Georgia"/>
              </a:rPr>
              <a:t>. </a:t>
            </a:r>
            <a:r>
              <a:rPr lang="af-ZA" dirty="0">
                <a:solidFill>
                  <a:srgbClr val="008080"/>
                </a:solidFill>
                <a:latin typeface="Georgia"/>
                <a:ea typeface="Calibri"/>
                <a:cs typeface="Georgia"/>
              </a:rPr>
              <a:t>Mat 11:28</a:t>
            </a:r>
            <a:r>
              <a:rPr lang="af-ZA" dirty="0">
                <a:latin typeface="Georgia"/>
                <a:ea typeface="Calibri"/>
                <a:cs typeface="Georgia"/>
              </a:rPr>
              <a:t>  Kom na My toe, almal wat vermoeid en belas is, en Ek sal julle rus gee. </a:t>
            </a:r>
            <a:r>
              <a:rPr lang="af-ZA" dirty="0">
                <a:solidFill>
                  <a:srgbClr val="008080"/>
                </a:solidFill>
                <a:latin typeface="Georgia"/>
                <a:ea typeface="Calibri"/>
                <a:cs typeface="Georgia"/>
              </a:rPr>
              <a:t>Mat 11:29</a:t>
            </a:r>
            <a:r>
              <a:rPr lang="af-ZA" dirty="0">
                <a:latin typeface="Georgia"/>
                <a:ea typeface="Calibri"/>
                <a:cs typeface="Georgia"/>
              </a:rPr>
              <a:t>  </a:t>
            </a:r>
            <a:r>
              <a:rPr lang="af-ZA" b="1" u="sng" dirty="0">
                <a:solidFill>
                  <a:srgbClr val="FF0000"/>
                </a:solidFill>
                <a:effectLst>
                  <a:outerShdw blurRad="38100" dist="38100" dir="2700000" algn="tl">
                    <a:srgbClr val="000000">
                      <a:alpha val="43137"/>
                    </a:srgbClr>
                  </a:outerShdw>
                </a:effectLst>
                <a:latin typeface="Georgia"/>
                <a:ea typeface="Calibri"/>
                <a:cs typeface="Georgia"/>
              </a:rPr>
              <a:t>Neem</a:t>
            </a:r>
            <a:r>
              <a:rPr lang="af-ZA" b="1" dirty="0">
                <a:solidFill>
                  <a:srgbClr val="FF0000"/>
                </a:solidFill>
                <a:effectLst>
                  <a:outerShdw blurRad="38100" dist="38100" dir="2700000" algn="tl">
                    <a:srgbClr val="000000">
                      <a:alpha val="43137"/>
                    </a:srgbClr>
                  </a:outerShdw>
                </a:effectLst>
                <a:latin typeface="Georgia"/>
                <a:ea typeface="Calibri"/>
                <a:cs typeface="Georgia"/>
              </a:rPr>
              <a:t> my juk</a:t>
            </a:r>
            <a:r>
              <a:rPr lang="af-ZA" dirty="0">
                <a:latin typeface="Georgia"/>
                <a:ea typeface="Calibri"/>
                <a:cs typeface="Georgia"/>
              </a:rPr>
              <a:t> op julle en </a:t>
            </a:r>
            <a:r>
              <a:rPr lang="af-ZA" b="1" u="sng" dirty="0">
                <a:solidFill>
                  <a:srgbClr val="FF0000"/>
                </a:solidFill>
                <a:effectLst>
                  <a:outerShdw blurRad="38100" dist="38100" dir="2700000" algn="tl">
                    <a:srgbClr val="000000">
                      <a:alpha val="43137"/>
                    </a:srgbClr>
                  </a:outerShdw>
                </a:effectLst>
                <a:latin typeface="Georgia"/>
                <a:ea typeface="Calibri"/>
                <a:cs typeface="Georgia"/>
              </a:rPr>
              <a:t>leer</a:t>
            </a:r>
            <a:r>
              <a:rPr lang="af-ZA" b="1" dirty="0">
                <a:solidFill>
                  <a:srgbClr val="FF0000"/>
                </a:solidFill>
                <a:effectLst>
                  <a:outerShdw blurRad="38100" dist="38100" dir="2700000" algn="tl">
                    <a:srgbClr val="000000">
                      <a:alpha val="43137"/>
                    </a:srgbClr>
                  </a:outerShdw>
                </a:effectLst>
                <a:latin typeface="Georgia"/>
                <a:ea typeface="Calibri"/>
                <a:cs typeface="Georgia"/>
              </a:rPr>
              <a:t> van My</a:t>
            </a:r>
            <a:r>
              <a:rPr lang="af-ZA" dirty="0">
                <a:latin typeface="Georgia"/>
                <a:ea typeface="Calibri"/>
                <a:cs typeface="Georgia"/>
              </a:rPr>
              <a:t>, want Ek is sagmoedig en nederig van hart, en </a:t>
            </a:r>
            <a:r>
              <a:rPr lang="af-ZA" b="1" dirty="0">
                <a:solidFill>
                  <a:srgbClr val="FF0000"/>
                </a:solidFill>
                <a:effectLst>
                  <a:outerShdw blurRad="38100" dist="38100" dir="2700000" algn="tl">
                    <a:srgbClr val="000000">
                      <a:alpha val="43137"/>
                    </a:srgbClr>
                  </a:outerShdw>
                </a:effectLst>
                <a:latin typeface="Georgia"/>
                <a:ea typeface="Calibri"/>
                <a:cs typeface="Georgia"/>
              </a:rPr>
              <a:t>julle sal</a:t>
            </a:r>
            <a:r>
              <a:rPr lang="af-ZA" dirty="0">
                <a:latin typeface="Georgia"/>
                <a:ea typeface="Calibri"/>
                <a:cs typeface="Georgia"/>
              </a:rPr>
              <a:t> </a:t>
            </a:r>
            <a:r>
              <a:rPr lang="af-ZA" b="1" u="sng" dirty="0">
                <a:solidFill>
                  <a:srgbClr val="FF0000"/>
                </a:solidFill>
                <a:effectLst>
                  <a:outerShdw blurRad="38100" dist="38100" dir="2700000" algn="tl">
                    <a:srgbClr val="000000">
                      <a:alpha val="43137"/>
                    </a:srgbClr>
                  </a:outerShdw>
                </a:effectLst>
                <a:latin typeface="Georgia"/>
                <a:ea typeface="Calibri"/>
                <a:cs typeface="Georgia"/>
              </a:rPr>
              <a:t>rus</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vind</a:t>
            </a:r>
            <a:r>
              <a:rPr lang="af-ZA" dirty="0">
                <a:latin typeface="Georgia"/>
                <a:ea typeface="Calibri"/>
                <a:cs typeface="Georgia"/>
              </a:rPr>
              <a:t> vir julle siele; </a:t>
            </a:r>
            <a:r>
              <a:rPr lang="af-ZA" dirty="0">
                <a:solidFill>
                  <a:srgbClr val="008080"/>
                </a:solidFill>
                <a:latin typeface="Georgia"/>
                <a:ea typeface="Calibri"/>
                <a:cs typeface="Georgia"/>
              </a:rPr>
              <a:t>Mat 11:30</a:t>
            </a:r>
            <a:r>
              <a:rPr lang="af-ZA" dirty="0">
                <a:latin typeface="Georgia"/>
                <a:ea typeface="Calibri"/>
                <a:cs typeface="Georgia"/>
              </a:rPr>
              <a:t>  want my juk is sag en my las is lig.</a:t>
            </a:r>
            <a:endParaRPr lang="af-ZA" dirty="0">
              <a:ea typeface="Calibri"/>
              <a:cs typeface="Times New Roman"/>
            </a:endParaRPr>
          </a:p>
        </p:txBody>
      </p:sp>
      <p:sp>
        <p:nvSpPr>
          <p:cNvPr id="4" name="TextBox 3"/>
          <p:cNvSpPr txBox="1"/>
          <p:nvPr/>
        </p:nvSpPr>
        <p:spPr>
          <a:xfrm>
            <a:off x="40866" y="4365104"/>
            <a:ext cx="8928992" cy="1200329"/>
          </a:xfrm>
          <a:prstGeom prst="rect">
            <a:avLst/>
          </a:prstGeom>
          <a:noFill/>
        </p:spPr>
        <p:txBody>
          <a:bodyPr wrap="square" rtlCol="0">
            <a:spAutoFit/>
          </a:bodyPr>
          <a:lstStyle/>
          <a:p>
            <a:r>
              <a:rPr lang="af-ZA" sz="2400" b="1" dirty="0">
                <a:solidFill>
                  <a:srgbClr val="0070C0"/>
                </a:solidFill>
                <a:effectLst>
                  <a:outerShdw blurRad="38100" dist="38100" dir="2700000" algn="tl">
                    <a:srgbClr val="000000">
                      <a:alpha val="43137"/>
                    </a:srgbClr>
                  </a:outerShdw>
                </a:effectLst>
              </a:rPr>
              <a:t>As Hy dit openbaar, is die (be)wyslas maklik (lig), want geloof het dan ontstaan (twyfel het verdwyn) – en word die bewys van dit wat jy nie sien nie.</a:t>
            </a:r>
          </a:p>
        </p:txBody>
      </p:sp>
    </p:spTree>
    <p:extLst>
      <p:ext uri="{BB962C8B-B14F-4D97-AF65-F5344CB8AC3E}">
        <p14:creationId xmlns:p14="http://schemas.microsoft.com/office/powerpoint/2010/main" val="233480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204" y="-99392"/>
            <a:ext cx="8927287" cy="764704"/>
          </a:xfrm>
        </p:spPr>
        <p:txBody>
          <a:bodyPr>
            <a:normAutofit/>
          </a:bodyPr>
          <a:lstStyle/>
          <a:p>
            <a:r>
              <a:rPr lang="af-ZA" sz="3200" b="1" dirty="0">
                <a:effectLst>
                  <a:outerShdw blurRad="38100" dist="38100" dir="2700000" algn="tl">
                    <a:srgbClr val="000000">
                      <a:alpha val="43137"/>
                    </a:srgbClr>
                  </a:outerShdw>
                </a:effectLst>
              </a:rPr>
              <a:t>Dis ŉ teorie, tot die Woord dit as feit bewys</a:t>
            </a:r>
          </a:p>
        </p:txBody>
      </p:sp>
      <p:sp>
        <p:nvSpPr>
          <p:cNvPr id="3" name="Rectangle 2"/>
          <p:cNvSpPr/>
          <p:nvPr/>
        </p:nvSpPr>
        <p:spPr>
          <a:xfrm>
            <a:off x="109205" y="548680"/>
            <a:ext cx="8927287" cy="4531690"/>
          </a:xfrm>
          <a:prstGeom prst="rect">
            <a:avLst/>
          </a:prstGeom>
          <a:solidFill>
            <a:schemeClr val="accent1">
              <a:lumMod val="20000"/>
              <a:lumOff val="80000"/>
            </a:schemeClr>
          </a:solidFill>
          <a:ln>
            <a:solidFill>
              <a:schemeClr val="accent1"/>
            </a:solidFill>
          </a:ln>
        </p:spPr>
        <p:txBody>
          <a:bodyPr wrap="square">
            <a:spAutoFit/>
          </a:bodyPr>
          <a:lstStyle/>
          <a:p>
            <a:pPr marL="228600" indent="-228600">
              <a:lnSpc>
                <a:spcPct val="115000"/>
              </a:lnSpc>
              <a:spcAft>
                <a:spcPts val="0"/>
              </a:spcAft>
            </a:pPr>
            <a:r>
              <a:rPr lang="af-ZA" dirty="0">
                <a:solidFill>
                  <a:srgbClr val="008080"/>
                </a:solidFill>
                <a:latin typeface="Georgia"/>
                <a:ea typeface="Calibri"/>
                <a:cs typeface="Georgia"/>
              </a:rPr>
              <a:t>Efs 1:7</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In Hom </a:t>
            </a:r>
            <a:r>
              <a:rPr lang="af-ZA" dirty="0">
                <a:latin typeface="Georgia"/>
                <a:ea typeface="Calibri"/>
                <a:cs typeface="Georgia"/>
              </a:rPr>
              <a:t>het ons die </a:t>
            </a:r>
            <a:r>
              <a:rPr lang="af-ZA" b="1" dirty="0">
                <a:solidFill>
                  <a:srgbClr val="FF0000"/>
                </a:solidFill>
                <a:effectLst>
                  <a:outerShdw blurRad="38100" dist="38100" dir="2700000" algn="tl">
                    <a:srgbClr val="000000">
                      <a:alpha val="43137"/>
                    </a:srgbClr>
                  </a:outerShdw>
                </a:effectLst>
                <a:latin typeface="Georgia"/>
                <a:ea typeface="Calibri"/>
                <a:cs typeface="Georgia"/>
              </a:rPr>
              <a:t>verlossing deur sy bloed</a:t>
            </a:r>
            <a:r>
              <a:rPr lang="af-ZA" dirty="0">
                <a:latin typeface="Georgia"/>
                <a:ea typeface="Calibri"/>
                <a:cs typeface="Georgia"/>
              </a:rPr>
              <a:t>, die </a:t>
            </a:r>
            <a:r>
              <a:rPr lang="af-ZA" b="1" dirty="0">
                <a:solidFill>
                  <a:srgbClr val="FF0000"/>
                </a:solidFill>
                <a:effectLst>
                  <a:outerShdw blurRad="38100" dist="38100" dir="2700000" algn="tl">
                    <a:srgbClr val="000000">
                      <a:alpha val="43137"/>
                    </a:srgbClr>
                  </a:outerShdw>
                </a:effectLst>
                <a:latin typeface="Georgia"/>
                <a:ea typeface="Calibri"/>
                <a:cs typeface="Georgia"/>
              </a:rPr>
              <a:t>vergifnis van die misdade</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na </a:t>
            </a:r>
            <a:r>
              <a:rPr lang="af-ZA" dirty="0">
                <a:latin typeface="Georgia"/>
                <a:ea typeface="Calibri"/>
                <a:cs typeface="Georgia"/>
              </a:rPr>
              <a:t>die rykdom van </a:t>
            </a:r>
            <a:r>
              <a:rPr lang="af-ZA" b="1" dirty="0">
                <a:solidFill>
                  <a:srgbClr val="FF0000"/>
                </a:solidFill>
                <a:effectLst>
                  <a:outerShdw blurRad="38100" dist="38100" dir="2700000" algn="tl">
                    <a:srgbClr val="000000">
                      <a:alpha val="43137"/>
                    </a:srgbClr>
                  </a:outerShdw>
                </a:effectLst>
                <a:latin typeface="Georgia"/>
                <a:ea typeface="Calibri"/>
                <a:cs typeface="Georgia"/>
              </a:rPr>
              <a:t>sy genade</a:t>
            </a:r>
            <a:r>
              <a:rPr lang="af-ZA" dirty="0">
                <a:latin typeface="Georgia"/>
                <a:ea typeface="Calibri"/>
                <a:cs typeface="Georgia"/>
              </a:rPr>
              <a:t>, </a:t>
            </a:r>
            <a:r>
              <a:rPr lang="af-ZA" dirty="0">
                <a:solidFill>
                  <a:srgbClr val="008080"/>
                </a:solidFill>
                <a:latin typeface="Georgia"/>
                <a:ea typeface="Calibri"/>
                <a:cs typeface="Georgia"/>
              </a:rPr>
              <a:t>Efs 1:8</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wat Hy oorvloedig aan ons </a:t>
            </a:r>
            <a:r>
              <a:rPr lang="af-ZA" b="1" u="sng" dirty="0">
                <a:solidFill>
                  <a:srgbClr val="FF0000"/>
                </a:solidFill>
                <a:effectLst>
                  <a:outerShdw blurRad="38100" dist="38100" dir="2700000" algn="tl">
                    <a:srgbClr val="000000">
                      <a:alpha val="43137"/>
                    </a:srgbClr>
                  </a:outerShdw>
                </a:effectLst>
                <a:latin typeface="Georgia"/>
                <a:ea typeface="Calibri"/>
                <a:cs typeface="Georgia"/>
              </a:rPr>
              <a:t>bewys het </a:t>
            </a:r>
            <a:r>
              <a:rPr lang="af-ZA" b="1" dirty="0">
                <a:solidFill>
                  <a:srgbClr val="FF0000"/>
                </a:solidFill>
                <a:effectLst>
                  <a:outerShdw blurRad="38100" dist="38100" dir="2700000" algn="tl">
                    <a:srgbClr val="000000">
                      <a:alpha val="43137"/>
                    </a:srgbClr>
                  </a:outerShdw>
                </a:effectLst>
                <a:latin typeface="Georgia"/>
                <a:ea typeface="Calibri"/>
                <a:cs typeface="Georgia"/>
              </a:rPr>
              <a:t>in alle wysheid en verstand</a:t>
            </a:r>
            <a:r>
              <a:rPr lang="af-ZA" dirty="0">
                <a:latin typeface="Georgia"/>
                <a:ea typeface="Calibri"/>
                <a:cs typeface="Georgia"/>
              </a:rPr>
              <a:t>, </a:t>
            </a:r>
            <a:r>
              <a:rPr lang="af-ZA" dirty="0">
                <a:solidFill>
                  <a:srgbClr val="008080"/>
                </a:solidFill>
                <a:latin typeface="Georgia"/>
                <a:ea typeface="Calibri"/>
                <a:cs typeface="Georgia"/>
              </a:rPr>
              <a:t>Efs 1:9  </a:t>
            </a:r>
            <a:r>
              <a:rPr lang="af-ZA" b="1" u="sng" dirty="0">
                <a:solidFill>
                  <a:srgbClr val="FF0000"/>
                </a:solidFill>
                <a:effectLst>
                  <a:outerShdw blurRad="38100" dist="38100" dir="2700000" algn="tl">
                    <a:srgbClr val="000000">
                      <a:alpha val="43137"/>
                    </a:srgbClr>
                  </a:outerShdw>
                </a:effectLst>
                <a:latin typeface="Georgia"/>
                <a:ea typeface="Calibri"/>
                <a:cs typeface="Georgia"/>
              </a:rPr>
              <a:t>deurdat</a:t>
            </a:r>
            <a:r>
              <a:rPr lang="af-ZA" b="1" dirty="0">
                <a:solidFill>
                  <a:srgbClr val="FF0000"/>
                </a:solidFill>
                <a:effectLst>
                  <a:outerShdw blurRad="38100" dist="38100" dir="2700000" algn="tl">
                    <a:srgbClr val="000000">
                      <a:alpha val="43137"/>
                    </a:srgbClr>
                  </a:outerShdw>
                </a:effectLst>
                <a:latin typeface="Georgia"/>
                <a:ea typeface="Calibri"/>
                <a:cs typeface="Georgia"/>
              </a:rPr>
              <a:t> Hy </a:t>
            </a:r>
            <a:r>
              <a:rPr lang="af-ZA" dirty="0">
                <a:latin typeface="Georgia"/>
                <a:ea typeface="Calibri"/>
                <a:cs typeface="Georgia"/>
              </a:rPr>
              <a:t>aan ons die </a:t>
            </a:r>
            <a:r>
              <a:rPr lang="af-ZA" b="1" dirty="0">
                <a:solidFill>
                  <a:srgbClr val="FF0000"/>
                </a:solidFill>
                <a:effectLst>
                  <a:outerShdw blurRad="38100" dist="38100" dir="2700000" algn="tl">
                    <a:srgbClr val="000000">
                      <a:alpha val="43137"/>
                    </a:srgbClr>
                  </a:outerShdw>
                </a:effectLst>
                <a:latin typeface="Georgia"/>
                <a:ea typeface="Calibri"/>
                <a:cs typeface="Georgia"/>
              </a:rPr>
              <a:t>verborgenheid</a:t>
            </a:r>
            <a:r>
              <a:rPr lang="af-ZA" dirty="0">
                <a:latin typeface="Georgia"/>
                <a:ea typeface="Calibri"/>
                <a:cs typeface="Georgia"/>
              </a:rPr>
              <a:t> van sy wil </a:t>
            </a:r>
            <a:r>
              <a:rPr lang="af-ZA" b="1" dirty="0">
                <a:solidFill>
                  <a:srgbClr val="FF0000"/>
                </a:solidFill>
                <a:effectLst>
                  <a:outerShdw blurRad="38100" dist="38100" dir="2700000" algn="tl">
                    <a:srgbClr val="000000">
                      <a:alpha val="43137"/>
                    </a:srgbClr>
                  </a:outerShdw>
                </a:effectLst>
                <a:latin typeface="Georgia"/>
                <a:ea typeface="Calibri"/>
                <a:cs typeface="Georgia"/>
              </a:rPr>
              <a:t>bekend gemaak het na sy welbehae</a:t>
            </a:r>
            <a:r>
              <a:rPr lang="af-ZA" dirty="0">
                <a:latin typeface="Georgia"/>
                <a:ea typeface="Calibri"/>
                <a:cs typeface="Georgia"/>
              </a:rPr>
              <a:t> wat Hy in Homself voorgeneem het, </a:t>
            </a:r>
            <a:r>
              <a:rPr lang="af-ZA" dirty="0">
                <a:solidFill>
                  <a:srgbClr val="008080"/>
                </a:solidFill>
                <a:latin typeface="Georgia"/>
                <a:ea typeface="Calibri"/>
                <a:cs typeface="Georgia"/>
              </a:rPr>
              <a:t>Efs 1:10</a:t>
            </a:r>
            <a:r>
              <a:rPr lang="af-ZA" dirty="0">
                <a:latin typeface="Georgia"/>
                <a:ea typeface="Calibri"/>
                <a:cs typeface="Georgia"/>
              </a:rPr>
              <a:t>  om die volheid van die tye te reël, met die doel om alle dinge wat in die hemele </a:t>
            </a:r>
            <a:r>
              <a:rPr lang="af-ZA" b="1" dirty="0">
                <a:solidFill>
                  <a:srgbClr val="0070C0"/>
                </a:solidFill>
                <a:effectLst>
                  <a:outerShdw blurRad="38100" dist="38100" dir="2700000" algn="tl">
                    <a:srgbClr val="000000">
                      <a:alpha val="43137"/>
                    </a:srgbClr>
                  </a:outerShdw>
                </a:effectLst>
                <a:latin typeface="Georgia"/>
                <a:ea typeface="Calibri"/>
                <a:cs typeface="Georgia"/>
              </a:rPr>
              <a:t>(onsienlike) </a:t>
            </a:r>
            <a:r>
              <a:rPr lang="af-ZA" dirty="0">
                <a:latin typeface="Georgia"/>
                <a:ea typeface="Calibri"/>
                <a:cs typeface="Georgia"/>
              </a:rPr>
              <a:t>sowel as wat op die aarde </a:t>
            </a:r>
            <a:r>
              <a:rPr lang="af-ZA" b="1" dirty="0">
                <a:solidFill>
                  <a:srgbClr val="0070C0"/>
                </a:solidFill>
                <a:effectLst>
                  <a:outerShdw blurRad="38100" dist="38100" dir="2700000" algn="tl">
                    <a:srgbClr val="000000">
                      <a:alpha val="43137"/>
                    </a:srgbClr>
                  </a:outerShdw>
                </a:effectLst>
                <a:latin typeface="Georgia"/>
                <a:ea typeface="Calibri"/>
                <a:cs typeface="Georgia"/>
              </a:rPr>
              <a:t>(sienlike) </a:t>
            </a:r>
            <a:r>
              <a:rPr lang="af-ZA" dirty="0">
                <a:latin typeface="Georgia"/>
                <a:ea typeface="Calibri"/>
                <a:cs typeface="Georgia"/>
              </a:rPr>
              <a:t>is, onder een hoof in Christus te verenig— </a:t>
            </a:r>
            <a:r>
              <a:rPr lang="af-ZA" dirty="0">
                <a:solidFill>
                  <a:srgbClr val="008080"/>
                </a:solidFill>
                <a:latin typeface="Georgia"/>
                <a:ea typeface="Calibri"/>
                <a:cs typeface="Georgia"/>
              </a:rPr>
              <a:t>Efs 1:11</a:t>
            </a:r>
            <a:r>
              <a:rPr lang="af-ZA" dirty="0">
                <a:latin typeface="Georgia"/>
                <a:ea typeface="Calibri"/>
                <a:cs typeface="Georgia"/>
              </a:rPr>
              <a:t>  in Hom in wie ons ook ŉ erfdeel ontvang het nadat ons vantevore daartoe verordineer is ooreenkomstig die voorneme van Hom wat alles werk </a:t>
            </a:r>
            <a:r>
              <a:rPr lang="af-ZA" b="1" dirty="0">
                <a:solidFill>
                  <a:srgbClr val="FF0000"/>
                </a:solidFill>
                <a:effectLst>
                  <a:outerShdw blurRad="38100" dist="38100" dir="2700000" algn="tl">
                    <a:srgbClr val="000000">
                      <a:alpha val="43137"/>
                    </a:srgbClr>
                  </a:outerShdw>
                </a:effectLst>
                <a:latin typeface="Georgia"/>
                <a:ea typeface="Calibri"/>
                <a:cs typeface="Georgia"/>
              </a:rPr>
              <a:t>volgens die raad van sy wil</a:t>
            </a:r>
            <a:r>
              <a:rPr lang="af-ZA" dirty="0">
                <a:latin typeface="Georgia"/>
                <a:ea typeface="Calibri"/>
                <a:cs typeface="Georgia"/>
              </a:rPr>
              <a:t>, </a:t>
            </a:r>
            <a:r>
              <a:rPr lang="af-ZA" dirty="0">
                <a:solidFill>
                  <a:srgbClr val="008080"/>
                </a:solidFill>
                <a:latin typeface="Georgia"/>
                <a:ea typeface="Calibri"/>
                <a:cs typeface="Georgia"/>
              </a:rPr>
              <a:t>Efs 1:12</a:t>
            </a:r>
            <a:r>
              <a:rPr lang="af-ZA" dirty="0">
                <a:latin typeface="Georgia"/>
                <a:ea typeface="Calibri"/>
                <a:cs typeface="Georgia"/>
              </a:rPr>
              <a:t>  sodat ons kan wees tot lof van sy heerlikheid, ons wat reeds tevore op Christus gehoop het, </a:t>
            </a:r>
            <a:r>
              <a:rPr lang="af-ZA" dirty="0">
                <a:solidFill>
                  <a:srgbClr val="008080"/>
                </a:solidFill>
                <a:latin typeface="Georgia"/>
                <a:ea typeface="Calibri"/>
                <a:cs typeface="Georgia"/>
              </a:rPr>
              <a:t>Efs 1:13</a:t>
            </a:r>
            <a:r>
              <a:rPr lang="af-ZA" dirty="0">
                <a:latin typeface="Georgia"/>
                <a:ea typeface="Calibri"/>
                <a:cs typeface="Georgia"/>
              </a:rPr>
              <a:t>  in wie julle ook, </a:t>
            </a:r>
            <a:r>
              <a:rPr lang="af-ZA" b="1" dirty="0">
                <a:solidFill>
                  <a:srgbClr val="FF0000"/>
                </a:solidFill>
                <a:effectLst>
                  <a:outerShdw blurRad="38100" dist="38100" dir="2700000" algn="tl">
                    <a:srgbClr val="000000">
                      <a:alpha val="43137"/>
                    </a:srgbClr>
                  </a:outerShdw>
                </a:effectLst>
                <a:latin typeface="Georgia"/>
                <a:ea typeface="Calibri"/>
                <a:cs typeface="Georgia"/>
              </a:rPr>
              <a:t>nadat julle die woord van die waarheid, die evangelie van julle redding, gehoor het, in wie julle, nadat julle ook geglo het, verseël is met die Heilige Gees van die belofte</a:t>
            </a:r>
            <a:r>
              <a:rPr lang="af-ZA" dirty="0">
                <a:latin typeface="Georgia"/>
                <a:ea typeface="Calibri"/>
                <a:cs typeface="Georgia"/>
              </a:rPr>
              <a:t>, </a:t>
            </a:r>
            <a:r>
              <a:rPr lang="af-ZA" dirty="0">
                <a:solidFill>
                  <a:srgbClr val="008080"/>
                </a:solidFill>
                <a:latin typeface="Georgia"/>
                <a:ea typeface="Calibri"/>
                <a:cs typeface="Georgia"/>
              </a:rPr>
              <a:t>Efs 1:14</a:t>
            </a:r>
            <a:r>
              <a:rPr lang="af-ZA" dirty="0">
                <a:latin typeface="Georgia"/>
                <a:ea typeface="Calibri"/>
                <a:cs typeface="Georgia"/>
              </a:rPr>
              <a:t>  wat die onderpand is van ons erfdeel om sy eiendom te verlos tot lof van sy heerlikheid.</a:t>
            </a:r>
            <a:endParaRPr lang="af-ZA" dirty="0">
              <a:ea typeface="Calibri"/>
              <a:cs typeface="Times New Roman"/>
            </a:endParaRPr>
          </a:p>
        </p:txBody>
      </p:sp>
      <p:sp>
        <p:nvSpPr>
          <p:cNvPr id="4" name="TextBox 3"/>
          <p:cNvSpPr txBox="1"/>
          <p:nvPr/>
        </p:nvSpPr>
        <p:spPr>
          <a:xfrm>
            <a:off x="109203" y="5157192"/>
            <a:ext cx="8927287" cy="1569660"/>
          </a:xfrm>
          <a:prstGeom prst="rect">
            <a:avLst/>
          </a:prstGeom>
          <a:noFill/>
        </p:spPr>
        <p:txBody>
          <a:bodyPr wrap="square" rtlCol="0">
            <a:spAutoFit/>
          </a:bodyPr>
          <a:lstStyle/>
          <a:p>
            <a:r>
              <a:rPr lang="af-ZA" sz="2400" b="1" dirty="0">
                <a:solidFill>
                  <a:srgbClr val="0070C0"/>
                </a:solidFill>
                <a:effectLst>
                  <a:outerShdw blurRad="38100" dist="38100" dir="2700000" algn="tl">
                    <a:srgbClr val="000000">
                      <a:alpha val="43137"/>
                    </a:srgbClr>
                  </a:outerShdw>
                </a:effectLst>
              </a:rPr>
              <a:t>Ons verstand is nie onbetrokke by geloof nie, maar word gebruik om die Woord wat Hy tot ons spreek te verstaan en verwerk – maw die bewys wat ons nodig het om feite te verklaar, is geleë in die Woord wat ons hoor, en in die betroubaarheid van die Een wat dit spreek.</a:t>
            </a:r>
          </a:p>
        </p:txBody>
      </p:sp>
    </p:spTree>
    <p:extLst>
      <p:ext uri="{BB962C8B-B14F-4D97-AF65-F5344CB8AC3E}">
        <p14:creationId xmlns:p14="http://schemas.microsoft.com/office/powerpoint/2010/main" val="363110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2270" y="9115"/>
            <a:ext cx="8229600" cy="576064"/>
          </a:xfrm>
        </p:spPr>
        <p:txBody>
          <a:bodyPr>
            <a:normAutofit fontScale="90000"/>
          </a:bodyPr>
          <a:lstStyle/>
          <a:p>
            <a:r>
              <a:rPr lang="af-ZA" b="1" dirty="0">
                <a:effectLst>
                  <a:outerShdw blurRad="38100" dist="38100" dir="2700000" algn="tl">
                    <a:srgbClr val="000000">
                      <a:alpha val="43137"/>
                    </a:srgbClr>
                  </a:outerShdw>
                </a:effectLst>
              </a:rPr>
              <a:t>Definisies</a:t>
            </a:r>
          </a:p>
        </p:txBody>
      </p:sp>
      <p:sp>
        <p:nvSpPr>
          <p:cNvPr id="5" name="TextBox 4"/>
          <p:cNvSpPr txBox="1"/>
          <p:nvPr/>
        </p:nvSpPr>
        <p:spPr>
          <a:xfrm>
            <a:off x="93702" y="5445224"/>
            <a:ext cx="8928992" cy="1200329"/>
          </a:xfrm>
          <a:prstGeom prst="rect">
            <a:avLst/>
          </a:prstGeom>
          <a:noFill/>
        </p:spPr>
        <p:txBody>
          <a:bodyPr wrap="square" rtlCol="0">
            <a:spAutoFit/>
          </a:bodyPr>
          <a:lstStyle/>
          <a:p>
            <a:pPr algn="ctr"/>
            <a:r>
              <a:rPr lang="af-ZA" sz="3600" b="1" dirty="0">
                <a:effectLst>
                  <a:outerShdw blurRad="38100" dist="38100" dir="2700000" algn="tl">
                    <a:srgbClr val="000000">
                      <a:alpha val="43137"/>
                    </a:srgbClr>
                  </a:outerShdw>
                </a:effectLst>
              </a:rPr>
              <a:t>Of “</a:t>
            </a:r>
            <a:r>
              <a:rPr lang="en-ZA" sz="3600" b="1" dirty="0">
                <a:effectLst>
                  <a:outerShdw blurRad="38100" dist="38100" dir="2700000" algn="tl">
                    <a:srgbClr val="000000">
                      <a:alpha val="43137"/>
                    </a:srgbClr>
                  </a:outerShdw>
                </a:effectLst>
              </a:rPr>
              <a:t>Based on a True story</a:t>
            </a:r>
            <a:r>
              <a:rPr lang="af-ZA" sz="3600" b="1" dirty="0">
                <a:effectLst>
                  <a:outerShdw blurRad="38100" dist="38100" dir="2700000" algn="tl">
                    <a:srgbClr val="000000">
                      <a:alpha val="43137"/>
                    </a:srgbClr>
                  </a:outerShdw>
                </a:effectLst>
              </a:rPr>
              <a:t>” – Fiksie met ŉ feitlike bolaag oorgeverf.</a:t>
            </a:r>
          </a:p>
        </p:txBody>
      </p:sp>
      <p:sp>
        <p:nvSpPr>
          <p:cNvPr id="6" name="TextBox 5"/>
          <p:cNvSpPr txBox="1"/>
          <p:nvPr/>
        </p:nvSpPr>
        <p:spPr>
          <a:xfrm>
            <a:off x="93702" y="836712"/>
            <a:ext cx="8928992" cy="954107"/>
          </a:xfrm>
          <a:prstGeom prst="rect">
            <a:avLst/>
          </a:prstGeom>
          <a:noFill/>
        </p:spPr>
        <p:txBody>
          <a:bodyPr wrap="square" rtlCol="0">
            <a:spAutoFit/>
          </a:bodyPr>
          <a:lstStyle/>
          <a:p>
            <a:r>
              <a:rPr lang="af-ZA" sz="2800" b="1" dirty="0">
                <a:solidFill>
                  <a:srgbClr val="0070C0"/>
                </a:solidFill>
                <a:effectLst>
                  <a:outerShdw blurRad="38100" dist="38100" dir="2700000" algn="tl">
                    <a:srgbClr val="000000">
                      <a:alpha val="43137"/>
                    </a:srgbClr>
                  </a:outerShdw>
                </a:effectLst>
              </a:rPr>
              <a:t>Feit (realiteit; werklikheid; sekerheid): </a:t>
            </a:r>
          </a:p>
          <a:p>
            <a:r>
              <a:rPr lang="af-ZA" sz="2800" dirty="0">
                <a:solidFill>
                  <a:srgbClr val="0070C0"/>
                </a:solidFill>
                <a:effectLst>
                  <a:outerShdw blurRad="38100" dist="38100" dir="2700000" algn="tl">
                    <a:srgbClr val="000000">
                      <a:alpha val="43137"/>
                    </a:srgbClr>
                  </a:outerShdw>
                </a:effectLst>
              </a:rPr>
              <a:t>ŉ ding wat bewys is as waar</a:t>
            </a:r>
          </a:p>
        </p:txBody>
      </p:sp>
      <p:sp>
        <p:nvSpPr>
          <p:cNvPr id="7" name="TextBox 6"/>
          <p:cNvSpPr txBox="1"/>
          <p:nvPr/>
        </p:nvSpPr>
        <p:spPr>
          <a:xfrm>
            <a:off x="93703" y="1907210"/>
            <a:ext cx="9038456" cy="1815882"/>
          </a:xfrm>
          <a:prstGeom prst="rect">
            <a:avLst/>
          </a:prstGeom>
          <a:noFill/>
        </p:spPr>
        <p:txBody>
          <a:bodyPr wrap="square" rtlCol="0">
            <a:spAutoFit/>
          </a:bodyPr>
          <a:lstStyle/>
          <a:p>
            <a:r>
              <a:rPr lang="af-ZA" sz="2800" b="1" dirty="0">
                <a:solidFill>
                  <a:srgbClr val="0070C0"/>
                </a:solidFill>
                <a:effectLst>
                  <a:outerShdw blurRad="38100" dist="38100" dir="2700000" algn="tl">
                    <a:srgbClr val="000000">
                      <a:alpha val="43137"/>
                    </a:srgbClr>
                  </a:outerShdw>
                </a:effectLst>
              </a:rPr>
              <a:t>Teorie (aanname; hipotese; voorgevoel; raaiskoot): </a:t>
            </a:r>
          </a:p>
          <a:p>
            <a:r>
              <a:rPr lang="af-ZA" sz="2800" dirty="0">
                <a:solidFill>
                  <a:srgbClr val="0070C0"/>
                </a:solidFill>
                <a:effectLst>
                  <a:outerShdw blurRad="38100" dist="38100" dir="2700000" algn="tl">
                    <a:srgbClr val="000000">
                      <a:alpha val="43137"/>
                    </a:srgbClr>
                  </a:outerShdw>
                </a:effectLst>
              </a:rPr>
              <a:t>ŉ idee wat verklaring bied vir ŉ vraagstuk, en / of as motivering gebruik kan word om ŉ spesifieke aksie van stapel te stuur.</a:t>
            </a:r>
          </a:p>
        </p:txBody>
      </p:sp>
      <p:sp>
        <p:nvSpPr>
          <p:cNvPr id="8" name="TextBox 7"/>
          <p:cNvSpPr txBox="1"/>
          <p:nvPr/>
        </p:nvSpPr>
        <p:spPr>
          <a:xfrm>
            <a:off x="93702" y="3861048"/>
            <a:ext cx="9038456" cy="1384995"/>
          </a:xfrm>
          <a:prstGeom prst="rect">
            <a:avLst/>
          </a:prstGeom>
          <a:noFill/>
        </p:spPr>
        <p:txBody>
          <a:bodyPr wrap="square" rtlCol="0">
            <a:spAutoFit/>
          </a:bodyPr>
          <a:lstStyle/>
          <a:p>
            <a:r>
              <a:rPr lang="af-ZA" sz="2800" b="1" dirty="0">
                <a:solidFill>
                  <a:srgbClr val="0070C0"/>
                </a:solidFill>
                <a:effectLst>
                  <a:outerShdw blurRad="38100" dist="38100" dir="2700000" algn="tl">
                    <a:srgbClr val="000000">
                      <a:alpha val="43137"/>
                    </a:srgbClr>
                  </a:outerShdw>
                </a:effectLst>
              </a:rPr>
              <a:t>Fiksie (gefabriseer; gedroom; leuen; fantasie): </a:t>
            </a:r>
          </a:p>
          <a:p>
            <a:r>
              <a:rPr lang="af-ZA" sz="2800" dirty="0">
                <a:solidFill>
                  <a:srgbClr val="0070C0"/>
                </a:solidFill>
                <a:effectLst>
                  <a:outerShdw blurRad="38100" dist="38100" dir="2700000" algn="tl">
                    <a:srgbClr val="000000">
                      <a:alpha val="43137"/>
                    </a:srgbClr>
                  </a:outerShdw>
                </a:effectLst>
              </a:rPr>
              <a:t>Iets wat uitgedink is, maar nie op bewyse gegrond is nie; ŉ onwaarheid.</a:t>
            </a:r>
          </a:p>
        </p:txBody>
      </p:sp>
    </p:spTree>
    <p:extLst>
      <p:ext uri="{BB962C8B-B14F-4D97-AF65-F5344CB8AC3E}">
        <p14:creationId xmlns:p14="http://schemas.microsoft.com/office/powerpoint/2010/main" val="312015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117" y="0"/>
            <a:ext cx="8928992" cy="476672"/>
          </a:xfrm>
        </p:spPr>
        <p:txBody>
          <a:bodyPr>
            <a:normAutofit fontScale="90000"/>
          </a:bodyPr>
          <a:lstStyle/>
          <a:p>
            <a:r>
              <a:rPr lang="af-ZA" sz="2400" b="1" dirty="0">
                <a:effectLst>
                  <a:outerShdw blurRad="38100" dist="38100" dir="2700000" algn="tl">
                    <a:srgbClr val="000000">
                      <a:alpha val="43137"/>
                    </a:srgbClr>
                  </a:outerShdw>
                </a:effectLst>
              </a:rPr>
              <a:t>Daar is ŉ spesiale stukkie geskryf oor mense soos Stephen Hawkins….</a:t>
            </a:r>
          </a:p>
        </p:txBody>
      </p:sp>
      <p:sp>
        <p:nvSpPr>
          <p:cNvPr id="4" name="Rectangle 3"/>
          <p:cNvSpPr/>
          <p:nvPr/>
        </p:nvSpPr>
        <p:spPr>
          <a:xfrm>
            <a:off x="88117" y="620688"/>
            <a:ext cx="8928992" cy="6144759"/>
          </a:xfrm>
          <a:prstGeom prst="rect">
            <a:avLst/>
          </a:prstGeom>
          <a:solidFill>
            <a:schemeClr val="accent1">
              <a:lumMod val="20000"/>
              <a:lumOff val="80000"/>
            </a:schemeClr>
          </a:solidFill>
          <a:ln>
            <a:solidFill>
              <a:schemeClr val="accent1"/>
            </a:solidFill>
          </a:ln>
        </p:spPr>
        <p:txBody>
          <a:bodyPr wrap="square">
            <a:spAutoFit/>
          </a:bodyPr>
          <a:lstStyle/>
          <a:p>
            <a:pPr marL="228600" indent="-228600">
              <a:lnSpc>
                <a:spcPct val="115000"/>
              </a:lnSpc>
              <a:spcAft>
                <a:spcPts val="0"/>
              </a:spcAft>
            </a:pPr>
            <a:r>
              <a:rPr lang="af-ZA" dirty="0">
                <a:solidFill>
                  <a:srgbClr val="008080"/>
                </a:solidFill>
                <a:latin typeface="Georgia"/>
                <a:ea typeface="Calibri"/>
                <a:cs typeface="Georgia"/>
              </a:rPr>
              <a:t>Rom 1:17</a:t>
            </a:r>
            <a:r>
              <a:rPr lang="af-ZA" dirty="0">
                <a:latin typeface="Georgia"/>
                <a:ea typeface="Calibri"/>
                <a:cs typeface="Georgia"/>
              </a:rPr>
              <a:t>  Want die geregtigheid van God word daarin geopenbaar uit geloof tot geloof, soos geskrywe is: Maar die regverdige sal uit die geloof lewe. </a:t>
            </a:r>
            <a:r>
              <a:rPr lang="af-ZA" dirty="0">
                <a:solidFill>
                  <a:srgbClr val="008080"/>
                </a:solidFill>
                <a:latin typeface="Georgia"/>
                <a:ea typeface="Calibri"/>
                <a:cs typeface="Georgia"/>
              </a:rPr>
              <a:t>Rom 1:18</a:t>
            </a:r>
            <a:r>
              <a:rPr lang="af-ZA" dirty="0">
                <a:latin typeface="Georgia"/>
                <a:ea typeface="Calibri"/>
                <a:cs typeface="Georgia"/>
              </a:rPr>
              <a:t>  Want </a:t>
            </a:r>
            <a:r>
              <a:rPr lang="af-ZA" b="1" dirty="0">
                <a:solidFill>
                  <a:srgbClr val="FF0000"/>
                </a:solidFill>
                <a:effectLst>
                  <a:outerShdw blurRad="38100" dist="38100" dir="2700000" algn="tl">
                    <a:srgbClr val="000000">
                      <a:alpha val="43137"/>
                    </a:srgbClr>
                  </a:outerShdw>
                </a:effectLst>
                <a:latin typeface="Georgia"/>
                <a:ea typeface="Calibri"/>
                <a:cs typeface="Georgia"/>
              </a:rPr>
              <a:t>die toorn van God </a:t>
            </a:r>
            <a:r>
              <a:rPr lang="af-ZA" dirty="0">
                <a:latin typeface="Georgia"/>
                <a:ea typeface="Calibri"/>
                <a:cs typeface="Georgia"/>
              </a:rPr>
              <a:t>word van die hemel af geopenbaar </a:t>
            </a:r>
            <a:r>
              <a:rPr lang="af-ZA" b="1" dirty="0">
                <a:solidFill>
                  <a:srgbClr val="FF0000"/>
                </a:solidFill>
                <a:effectLst>
                  <a:outerShdw blurRad="38100" dist="38100" dir="2700000" algn="tl">
                    <a:srgbClr val="000000">
                      <a:alpha val="43137"/>
                    </a:srgbClr>
                  </a:outerShdw>
                </a:effectLst>
                <a:latin typeface="Georgia"/>
                <a:ea typeface="Calibri"/>
                <a:cs typeface="Georgia"/>
              </a:rPr>
              <a:t>oor al die </a:t>
            </a:r>
            <a:r>
              <a:rPr lang="af-ZA" dirty="0">
                <a:latin typeface="Georgia"/>
                <a:ea typeface="Calibri"/>
                <a:cs typeface="Georgia"/>
              </a:rPr>
              <a:t>goddeloosheid en ongeregtigheid van die </a:t>
            </a:r>
            <a:r>
              <a:rPr lang="af-ZA" b="1" dirty="0">
                <a:solidFill>
                  <a:srgbClr val="FF0000"/>
                </a:solidFill>
                <a:effectLst>
                  <a:outerShdw blurRad="38100" dist="38100" dir="2700000" algn="tl">
                    <a:srgbClr val="000000">
                      <a:alpha val="43137"/>
                    </a:srgbClr>
                  </a:outerShdw>
                </a:effectLst>
                <a:latin typeface="Georgia"/>
                <a:ea typeface="Calibri"/>
                <a:cs typeface="Georgia"/>
              </a:rPr>
              <a:t>mense</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wat</a:t>
            </a:r>
            <a:r>
              <a:rPr lang="af-ZA" dirty="0">
                <a:latin typeface="Georgia"/>
                <a:ea typeface="Calibri"/>
                <a:cs typeface="Georgia"/>
              </a:rPr>
              <a:t> in ongeregtigheid </a:t>
            </a:r>
            <a:r>
              <a:rPr lang="af-ZA" b="1" dirty="0">
                <a:solidFill>
                  <a:srgbClr val="FF0000"/>
                </a:solidFill>
                <a:effectLst>
                  <a:outerShdw blurRad="38100" dist="38100" dir="2700000" algn="tl">
                    <a:srgbClr val="000000">
                      <a:alpha val="43137"/>
                    </a:srgbClr>
                  </a:outerShdw>
                </a:effectLst>
                <a:latin typeface="Georgia"/>
                <a:ea typeface="Calibri"/>
                <a:cs typeface="Georgia"/>
              </a:rPr>
              <a:t>die waarheid onderdruk</a:t>
            </a:r>
            <a:r>
              <a:rPr lang="af-ZA" dirty="0">
                <a:latin typeface="Georgia"/>
                <a:ea typeface="Calibri"/>
                <a:cs typeface="Georgia"/>
              </a:rPr>
              <a:t>, </a:t>
            </a:r>
            <a:r>
              <a:rPr lang="af-ZA" dirty="0">
                <a:solidFill>
                  <a:srgbClr val="008080"/>
                </a:solidFill>
                <a:latin typeface="Georgia"/>
                <a:ea typeface="Calibri"/>
                <a:cs typeface="Georgia"/>
              </a:rPr>
              <a:t>Rom 1:19</a:t>
            </a:r>
            <a:r>
              <a:rPr lang="af-ZA" dirty="0">
                <a:latin typeface="Georgia"/>
                <a:ea typeface="Calibri"/>
                <a:cs typeface="Georgia"/>
              </a:rPr>
              <a:t>  omdat </a:t>
            </a:r>
            <a:r>
              <a:rPr lang="af-ZA" b="1" dirty="0">
                <a:solidFill>
                  <a:srgbClr val="FF0000"/>
                </a:solidFill>
                <a:effectLst>
                  <a:outerShdw blurRad="38100" dist="38100" dir="2700000" algn="tl">
                    <a:srgbClr val="000000">
                      <a:alpha val="43137"/>
                    </a:srgbClr>
                  </a:outerShdw>
                </a:effectLst>
                <a:latin typeface="Georgia"/>
                <a:ea typeface="Calibri"/>
                <a:cs typeface="Georgia"/>
              </a:rPr>
              <a:t>wat van God geken kan word</a:t>
            </a:r>
            <a:r>
              <a:rPr lang="af-ZA" dirty="0">
                <a:latin typeface="Georgia"/>
                <a:ea typeface="Calibri"/>
                <a:cs typeface="Georgia"/>
              </a:rPr>
              <a:t>, in hulle openbaar is, want </a:t>
            </a:r>
            <a:r>
              <a:rPr lang="af-ZA" b="1" dirty="0">
                <a:solidFill>
                  <a:srgbClr val="FF0000"/>
                </a:solidFill>
                <a:effectLst>
                  <a:outerShdw blurRad="38100" dist="38100" dir="2700000" algn="tl">
                    <a:srgbClr val="000000">
                      <a:alpha val="43137"/>
                    </a:srgbClr>
                  </a:outerShdw>
                </a:effectLst>
                <a:latin typeface="Georgia"/>
                <a:ea typeface="Calibri"/>
                <a:cs typeface="Georgia"/>
              </a:rPr>
              <a:t>God het dit aan hulle geopenbaar</a:t>
            </a:r>
            <a:r>
              <a:rPr lang="af-ZA" dirty="0">
                <a:latin typeface="Georgia"/>
                <a:ea typeface="Calibri"/>
                <a:cs typeface="Georgia"/>
              </a:rPr>
              <a:t>. </a:t>
            </a:r>
            <a:r>
              <a:rPr lang="af-ZA" dirty="0">
                <a:solidFill>
                  <a:srgbClr val="008080"/>
                </a:solidFill>
                <a:latin typeface="Georgia"/>
                <a:ea typeface="Calibri"/>
                <a:cs typeface="Georgia"/>
              </a:rPr>
              <a:t>Rom 1:20</a:t>
            </a:r>
            <a:r>
              <a:rPr lang="af-ZA" dirty="0">
                <a:latin typeface="Georgia"/>
                <a:ea typeface="Calibri"/>
                <a:cs typeface="Georgia"/>
              </a:rPr>
              <a:t>  Want </a:t>
            </a:r>
            <a:r>
              <a:rPr lang="af-ZA" b="1" dirty="0">
                <a:solidFill>
                  <a:srgbClr val="FF0000"/>
                </a:solidFill>
                <a:effectLst>
                  <a:outerShdw blurRad="38100" dist="38100" dir="2700000" algn="tl">
                    <a:srgbClr val="000000">
                      <a:alpha val="43137"/>
                    </a:srgbClr>
                  </a:outerShdw>
                </a:effectLst>
                <a:latin typeface="Georgia"/>
                <a:ea typeface="Calibri"/>
                <a:cs typeface="Georgia"/>
              </a:rPr>
              <a:t>sy onsigbare dinge kan van die skepping van die wêreld af in sy werke verstaan en duidelik gesien word</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naamlik sy ewige krag en goddelikheid, sodat hulle geen verontskuldiging het nie</a:t>
            </a:r>
            <a:r>
              <a:rPr lang="af-ZA" dirty="0">
                <a:latin typeface="Georgia"/>
                <a:ea typeface="Calibri"/>
                <a:cs typeface="Georgia"/>
              </a:rPr>
              <a:t>; </a:t>
            </a:r>
            <a:r>
              <a:rPr lang="af-ZA" dirty="0">
                <a:solidFill>
                  <a:srgbClr val="008080"/>
                </a:solidFill>
                <a:latin typeface="Georgia"/>
                <a:ea typeface="Calibri"/>
                <a:cs typeface="Georgia"/>
              </a:rPr>
              <a:t>Rom 1:21</a:t>
            </a:r>
            <a:r>
              <a:rPr lang="af-ZA" dirty="0">
                <a:latin typeface="Georgia"/>
                <a:ea typeface="Calibri"/>
                <a:cs typeface="Georgia"/>
              </a:rPr>
              <a:t>  omdat hulle, alhoewel hulle God geken het, Hom nie as God verheerlik of gedank het nie; maar </a:t>
            </a:r>
            <a:r>
              <a:rPr lang="af-ZA" b="1" dirty="0">
                <a:solidFill>
                  <a:srgbClr val="FF0000"/>
                </a:solidFill>
                <a:effectLst>
                  <a:outerShdw blurRad="38100" dist="38100" dir="2700000" algn="tl">
                    <a:srgbClr val="000000">
                      <a:alpha val="43137"/>
                    </a:srgbClr>
                  </a:outerShdw>
                </a:effectLst>
                <a:latin typeface="Georgia"/>
                <a:ea typeface="Calibri"/>
                <a:cs typeface="Georgia"/>
              </a:rPr>
              <a:t>hulle het dwaas geword in hul oorlegginge</a:t>
            </a:r>
            <a:r>
              <a:rPr lang="af-ZA" dirty="0">
                <a:latin typeface="Georgia"/>
                <a:ea typeface="Calibri"/>
                <a:cs typeface="Georgia"/>
              </a:rPr>
              <a:t>, en hul </a:t>
            </a:r>
            <a:r>
              <a:rPr lang="af-ZA" b="1" dirty="0">
                <a:solidFill>
                  <a:srgbClr val="FF0000"/>
                </a:solidFill>
                <a:effectLst>
                  <a:outerShdw blurRad="38100" dist="38100" dir="2700000" algn="tl">
                    <a:srgbClr val="000000">
                      <a:alpha val="43137"/>
                    </a:srgbClr>
                  </a:outerShdw>
                </a:effectLst>
                <a:latin typeface="Georgia"/>
                <a:ea typeface="Calibri"/>
                <a:cs typeface="Georgia"/>
              </a:rPr>
              <a:t>onverstandige hart is verduister</a:t>
            </a:r>
            <a:r>
              <a:rPr lang="af-ZA" dirty="0">
                <a:latin typeface="Georgia"/>
                <a:ea typeface="Calibri"/>
                <a:cs typeface="Georgia"/>
              </a:rPr>
              <a:t>. </a:t>
            </a:r>
            <a:r>
              <a:rPr lang="af-ZA" dirty="0">
                <a:solidFill>
                  <a:srgbClr val="008080"/>
                </a:solidFill>
                <a:latin typeface="Georgia"/>
                <a:ea typeface="Calibri"/>
                <a:cs typeface="Georgia"/>
              </a:rPr>
              <a:t>Rom 1:22</a:t>
            </a:r>
            <a:r>
              <a:rPr lang="af-ZA" dirty="0">
                <a:latin typeface="Georgia"/>
                <a:ea typeface="Calibri"/>
                <a:cs typeface="Georgia"/>
              </a:rPr>
              <a:t>  Terwyl hulle </a:t>
            </a:r>
            <a:r>
              <a:rPr lang="af-ZA" b="1" dirty="0">
                <a:solidFill>
                  <a:srgbClr val="FF0000"/>
                </a:solidFill>
                <a:effectLst>
                  <a:outerShdw blurRad="38100" dist="38100" dir="2700000" algn="tl">
                    <a:srgbClr val="000000">
                      <a:alpha val="43137"/>
                    </a:srgbClr>
                  </a:outerShdw>
                </a:effectLst>
                <a:latin typeface="Georgia"/>
                <a:ea typeface="Calibri"/>
                <a:cs typeface="Georgia"/>
              </a:rPr>
              <a:t>voorgee</a:t>
            </a:r>
            <a:r>
              <a:rPr lang="af-ZA" dirty="0">
                <a:latin typeface="Georgia"/>
                <a:ea typeface="Calibri"/>
                <a:cs typeface="Georgia"/>
              </a:rPr>
              <a:t> dat hulle </a:t>
            </a:r>
            <a:r>
              <a:rPr lang="af-ZA" b="1" dirty="0">
                <a:solidFill>
                  <a:srgbClr val="FF0000"/>
                </a:solidFill>
                <a:effectLst>
                  <a:outerShdw blurRad="38100" dist="38100" dir="2700000" algn="tl">
                    <a:srgbClr val="000000">
                      <a:alpha val="43137"/>
                    </a:srgbClr>
                  </a:outerShdw>
                </a:effectLst>
                <a:latin typeface="Georgia"/>
                <a:ea typeface="Calibri"/>
                <a:cs typeface="Georgia"/>
              </a:rPr>
              <a:t>wys</a:t>
            </a:r>
            <a:r>
              <a:rPr lang="af-ZA" dirty="0">
                <a:latin typeface="Georgia"/>
                <a:ea typeface="Calibri"/>
                <a:cs typeface="Georgia"/>
              </a:rPr>
              <a:t> is, het hulle </a:t>
            </a:r>
            <a:r>
              <a:rPr lang="af-ZA" b="1" dirty="0">
                <a:solidFill>
                  <a:srgbClr val="FF0000"/>
                </a:solidFill>
                <a:effectLst>
                  <a:outerShdw blurRad="38100" dist="38100" dir="2700000" algn="tl">
                    <a:srgbClr val="000000">
                      <a:alpha val="43137"/>
                    </a:srgbClr>
                  </a:outerShdw>
                </a:effectLst>
                <a:latin typeface="Georgia"/>
                <a:ea typeface="Calibri"/>
                <a:cs typeface="Georgia"/>
              </a:rPr>
              <a:t>dwaas geword </a:t>
            </a:r>
            <a:r>
              <a:rPr lang="af-ZA" dirty="0">
                <a:solidFill>
                  <a:srgbClr val="008080"/>
                </a:solidFill>
                <a:latin typeface="Georgia"/>
                <a:ea typeface="Calibri"/>
                <a:cs typeface="Georgia"/>
              </a:rPr>
              <a:t>Rom 1:23</a:t>
            </a:r>
            <a:r>
              <a:rPr lang="af-ZA" dirty="0">
                <a:latin typeface="Georgia"/>
                <a:ea typeface="Calibri"/>
                <a:cs typeface="Georgia"/>
              </a:rPr>
              <a:t>  en die heerlikheid van die </a:t>
            </a:r>
            <a:r>
              <a:rPr lang="af-ZA" b="1" dirty="0">
                <a:solidFill>
                  <a:srgbClr val="FF0000"/>
                </a:solidFill>
                <a:effectLst>
                  <a:outerShdw blurRad="38100" dist="38100" dir="2700000" algn="tl">
                    <a:srgbClr val="000000">
                      <a:alpha val="43137"/>
                    </a:srgbClr>
                  </a:outerShdw>
                </a:effectLst>
                <a:latin typeface="Georgia"/>
                <a:ea typeface="Calibri"/>
                <a:cs typeface="Georgia"/>
              </a:rPr>
              <a:t>onverganklike God verander</a:t>
            </a:r>
            <a:r>
              <a:rPr lang="af-ZA" dirty="0">
                <a:latin typeface="Georgia"/>
                <a:ea typeface="Calibri"/>
                <a:cs typeface="Georgia"/>
              </a:rPr>
              <a:t> in die gelykvormigheid van die beeld van ŉ </a:t>
            </a:r>
            <a:r>
              <a:rPr lang="af-ZA" b="1" dirty="0">
                <a:solidFill>
                  <a:srgbClr val="FF0000"/>
                </a:solidFill>
                <a:effectLst>
                  <a:outerShdw blurRad="38100" dist="38100" dir="2700000" algn="tl">
                    <a:srgbClr val="000000">
                      <a:alpha val="43137"/>
                    </a:srgbClr>
                  </a:outerShdw>
                </a:effectLst>
                <a:latin typeface="Georgia"/>
                <a:ea typeface="Calibri"/>
                <a:cs typeface="Georgia"/>
              </a:rPr>
              <a:t>verganklike mens</a:t>
            </a:r>
            <a:r>
              <a:rPr lang="af-ZA" dirty="0">
                <a:latin typeface="Georgia"/>
                <a:ea typeface="Calibri"/>
                <a:cs typeface="Georgia"/>
              </a:rPr>
              <a:t> en van voëls en viervoetige en kruipende diere. </a:t>
            </a:r>
            <a:r>
              <a:rPr lang="af-ZA" dirty="0">
                <a:solidFill>
                  <a:srgbClr val="008080"/>
                </a:solidFill>
                <a:latin typeface="Georgia"/>
                <a:ea typeface="Calibri"/>
                <a:cs typeface="Georgia"/>
              </a:rPr>
              <a:t>Rom 1:24</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Daarom het God hulle </a:t>
            </a:r>
            <a:r>
              <a:rPr lang="af-ZA" dirty="0">
                <a:latin typeface="Georgia"/>
                <a:ea typeface="Calibri"/>
                <a:cs typeface="Georgia"/>
              </a:rPr>
              <a:t>ook in die begeerlikhede van hulle harte </a:t>
            </a:r>
            <a:r>
              <a:rPr lang="af-ZA" b="1" dirty="0">
                <a:solidFill>
                  <a:srgbClr val="FF0000"/>
                </a:solidFill>
                <a:effectLst>
                  <a:outerShdw blurRad="38100" dist="38100" dir="2700000" algn="tl">
                    <a:srgbClr val="000000">
                      <a:alpha val="43137"/>
                    </a:srgbClr>
                  </a:outerShdw>
                </a:effectLst>
                <a:latin typeface="Georgia"/>
                <a:ea typeface="Calibri"/>
                <a:cs typeface="Georgia"/>
              </a:rPr>
              <a:t>oorgegee</a:t>
            </a:r>
            <a:r>
              <a:rPr lang="af-ZA" dirty="0">
                <a:latin typeface="Georgia"/>
                <a:ea typeface="Calibri"/>
                <a:cs typeface="Georgia"/>
              </a:rPr>
              <a:t> aan onreinheid, om hulle liggame onder mekaar te onteer </a:t>
            </a:r>
            <a:r>
              <a:rPr lang="af-ZA" dirty="0">
                <a:solidFill>
                  <a:srgbClr val="008080"/>
                </a:solidFill>
                <a:latin typeface="Georgia"/>
                <a:ea typeface="Calibri"/>
                <a:cs typeface="Georgia"/>
              </a:rPr>
              <a:t>Rom 1:25</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hulle</a:t>
            </a:r>
            <a:r>
              <a:rPr lang="af-ZA" dirty="0">
                <a:latin typeface="Georgia"/>
                <a:ea typeface="Calibri"/>
                <a:cs typeface="Georgia"/>
              </a:rPr>
              <a:t> </a:t>
            </a:r>
            <a:r>
              <a:rPr lang="af-ZA" b="1" dirty="0">
                <a:solidFill>
                  <a:srgbClr val="FF0000"/>
                </a:solidFill>
                <a:effectLst>
                  <a:outerShdw blurRad="38100" dist="38100" dir="2700000" algn="tl">
                    <a:srgbClr val="000000">
                      <a:alpha val="43137"/>
                    </a:srgbClr>
                  </a:outerShdw>
                </a:effectLst>
                <a:latin typeface="Georgia"/>
                <a:ea typeface="Calibri"/>
                <a:cs typeface="Georgia"/>
              </a:rPr>
              <a:t>wat</a:t>
            </a:r>
            <a:r>
              <a:rPr lang="af-ZA" dirty="0">
                <a:latin typeface="Georgia"/>
                <a:ea typeface="Calibri"/>
                <a:cs typeface="Georgia"/>
              </a:rPr>
              <a:t> die </a:t>
            </a:r>
            <a:r>
              <a:rPr lang="af-ZA" b="1" dirty="0">
                <a:solidFill>
                  <a:srgbClr val="FF0000"/>
                </a:solidFill>
                <a:effectLst>
                  <a:outerShdw blurRad="38100" dist="38100" dir="2700000" algn="tl">
                    <a:srgbClr val="000000">
                      <a:alpha val="43137"/>
                    </a:srgbClr>
                  </a:outerShdw>
                </a:effectLst>
                <a:latin typeface="Georgia"/>
                <a:ea typeface="Calibri"/>
                <a:cs typeface="Georgia"/>
              </a:rPr>
              <a:t>waarheid van God verruil </a:t>
            </a:r>
            <a:r>
              <a:rPr lang="af-ZA" dirty="0">
                <a:latin typeface="Georgia"/>
                <a:ea typeface="Calibri"/>
                <a:cs typeface="Georgia"/>
              </a:rPr>
              <a:t>het </a:t>
            </a:r>
            <a:r>
              <a:rPr lang="af-ZA" b="1" dirty="0">
                <a:solidFill>
                  <a:srgbClr val="FF0000"/>
                </a:solidFill>
                <a:effectLst>
                  <a:outerShdw blurRad="38100" dist="38100" dir="2700000" algn="tl">
                    <a:srgbClr val="000000">
                      <a:alpha val="43137"/>
                    </a:srgbClr>
                  </a:outerShdw>
                </a:effectLst>
                <a:latin typeface="Georgia"/>
                <a:ea typeface="Calibri"/>
                <a:cs typeface="Georgia"/>
              </a:rPr>
              <a:t>vir die leuen</a:t>
            </a:r>
            <a:r>
              <a:rPr lang="af-ZA" dirty="0">
                <a:latin typeface="Georgia"/>
                <a:ea typeface="Calibri"/>
                <a:cs typeface="Georgia"/>
              </a:rPr>
              <a:t> en die </a:t>
            </a:r>
            <a:r>
              <a:rPr lang="af-ZA" b="1" dirty="0">
                <a:solidFill>
                  <a:srgbClr val="FF0000"/>
                </a:solidFill>
                <a:effectLst>
                  <a:outerShdw blurRad="38100" dist="38100" dir="2700000" algn="tl">
                    <a:srgbClr val="000000">
                      <a:alpha val="43137"/>
                    </a:srgbClr>
                  </a:outerShdw>
                </a:effectLst>
                <a:latin typeface="Georgia"/>
                <a:ea typeface="Calibri"/>
                <a:cs typeface="Georgia"/>
              </a:rPr>
              <a:t>skepsel vereer en gedien </a:t>
            </a:r>
            <a:r>
              <a:rPr lang="af-ZA" dirty="0">
                <a:latin typeface="Georgia"/>
                <a:ea typeface="Calibri"/>
                <a:cs typeface="Georgia"/>
              </a:rPr>
              <a:t>het </a:t>
            </a:r>
            <a:r>
              <a:rPr lang="af-ZA" b="1" dirty="0">
                <a:solidFill>
                  <a:srgbClr val="FF0000"/>
                </a:solidFill>
                <a:effectLst>
                  <a:outerShdw blurRad="38100" dist="38100" dir="2700000" algn="tl">
                    <a:srgbClr val="000000">
                      <a:alpha val="43137"/>
                    </a:srgbClr>
                  </a:outerShdw>
                </a:effectLst>
                <a:latin typeface="Georgia"/>
                <a:ea typeface="Calibri"/>
                <a:cs typeface="Georgia"/>
              </a:rPr>
              <a:t>bo die Skepper </a:t>
            </a:r>
            <a:r>
              <a:rPr lang="af-ZA" dirty="0">
                <a:latin typeface="Georgia"/>
                <a:ea typeface="Calibri"/>
                <a:cs typeface="Georgia"/>
              </a:rPr>
              <a:t>wat geprys moet word tot in ewigheid. Amen. </a:t>
            </a:r>
            <a:endParaRPr lang="af-ZA" dirty="0">
              <a:ea typeface="Calibri"/>
              <a:cs typeface="Times New Roman"/>
            </a:endParaRPr>
          </a:p>
        </p:txBody>
      </p:sp>
    </p:spTree>
    <p:extLst>
      <p:ext uri="{BB962C8B-B14F-4D97-AF65-F5344CB8AC3E}">
        <p14:creationId xmlns:p14="http://schemas.microsoft.com/office/powerpoint/2010/main" val="4074757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329" y="18085"/>
            <a:ext cx="8229600" cy="674611"/>
          </a:xfrm>
        </p:spPr>
        <p:txBody>
          <a:bodyPr>
            <a:normAutofit fontScale="90000"/>
          </a:bodyPr>
          <a:lstStyle/>
          <a:p>
            <a:r>
              <a:rPr lang="af-ZA" b="1" dirty="0">
                <a:effectLst>
                  <a:outerShdw blurRad="38100" dist="38100" dir="2700000" algn="tl">
                    <a:srgbClr val="000000">
                      <a:alpha val="43137"/>
                    </a:srgbClr>
                  </a:outerShdw>
                </a:effectLst>
              </a:rPr>
              <a:t>Van geloof tot geloof</a:t>
            </a:r>
          </a:p>
        </p:txBody>
      </p:sp>
      <p:sp>
        <p:nvSpPr>
          <p:cNvPr id="3" name="Rectangle 2"/>
          <p:cNvSpPr/>
          <p:nvPr/>
        </p:nvSpPr>
        <p:spPr>
          <a:xfrm>
            <a:off x="78881" y="692696"/>
            <a:ext cx="8928992" cy="1685077"/>
          </a:xfrm>
          <a:prstGeom prst="rect">
            <a:avLst/>
          </a:prstGeom>
          <a:solidFill>
            <a:schemeClr val="accent1">
              <a:lumMod val="20000"/>
              <a:lumOff val="80000"/>
            </a:schemeClr>
          </a:solidFill>
          <a:ln>
            <a:solidFill>
              <a:schemeClr val="accent1"/>
            </a:solidFill>
          </a:ln>
        </p:spPr>
        <p:txBody>
          <a:bodyPr wrap="square">
            <a:spAutoFit/>
          </a:bodyPr>
          <a:lstStyle/>
          <a:p>
            <a:pPr>
              <a:lnSpc>
                <a:spcPct val="115000"/>
              </a:lnSpc>
              <a:spcAft>
                <a:spcPts val="1000"/>
              </a:spcAft>
            </a:pPr>
            <a:r>
              <a:rPr lang="af-ZA" dirty="0">
                <a:solidFill>
                  <a:srgbClr val="008080"/>
                </a:solidFill>
                <a:latin typeface="Georgia"/>
                <a:ea typeface="Calibri"/>
                <a:cs typeface="Georgia"/>
              </a:rPr>
              <a:t>Heb 11:6</a:t>
            </a:r>
            <a:r>
              <a:rPr lang="af-ZA" dirty="0">
                <a:latin typeface="Georgia"/>
                <a:ea typeface="Calibri"/>
                <a:cs typeface="Georgia"/>
              </a:rPr>
              <a:t>  En </a:t>
            </a:r>
            <a:r>
              <a:rPr lang="af-ZA" b="1" dirty="0">
                <a:solidFill>
                  <a:srgbClr val="FF0000"/>
                </a:solidFill>
                <a:effectLst>
                  <a:outerShdw blurRad="38100" dist="38100" dir="2700000" algn="tl">
                    <a:srgbClr val="000000">
                      <a:alpha val="43137"/>
                    </a:srgbClr>
                  </a:outerShdw>
                </a:effectLst>
                <a:latin typeface="Georgia"/>
                <a:ea typeface="Calibri"/>
                <a:cs typeface="Georgia"/>
              </a:rPr>
              <a:t>sonder geloof is dit onmoontlik </a:t>
            </a:r>
            <a:r>
              <a:rPr lang="af-ZA" dirty="0">
                <a:latin typeface="Georgia"/>
                <a:ea typeface="Calibri"/>
                <a:cs typeface="Georgia"/>
              </a:rPr>
              <a:t>om God te behaag; want hy wat tot God gaan, </a:t>
            </a:r>
            <a:r>
              <a:rPr lang="af-ZA" b="1" dirty="0">
                <a:solidFill>
                  <a:srgbClr val="FF0000"/>
                </a:solidFill>
                <a:effectLst>
                  <a:outerShdw blurRad="38100" dist="38100" dir="2700000" algn="tl">
                    <a:srgbClr val="000000">
                      <a:alpha val="43137"/>
                    </a:srgbClr>
                  </a:outerShdw>
                </a:effectLst>
                <a:latin typeface="Georgia"/>
                <a:ea typeface="Calibri"/>
                <a:cs typeface="Georgia"/>
              </a:rPr>
              <a:t>moet glo dat </a:t>
            </a:r>
            <a:r>
              <a:rPr lang="af-ZA" b="1" u="sng" dirty="0">
                <a:solidFill>
                  <a:srgbClr val="FF0000"/>
                </a:solidFill>
                <a:effectLst>
                  <a:outerShdw blurRad="38100" dist="38100" dir="2700000" algn="tl">
                    <a:srgbClr val="000000">
                      <a:alpha val="43137"/>
                    </a:srgbClr>
                  </a:outerShdw>
                </a:effectLst>
                <a:latin typeface="Georgia"/>
                <a:ea typeface="Calibri"/>
                <a:cs typeface="Georgia"/>
              </a:rPr>
              <a:t>Hy is </a:t>
            </a:r>
            <a:r>
              <a:rPr lang="af-ZA" dirty="0">
                <a:latin typeface="Georgia"/>
                <a:ea typeface="Calibri"/>
                <a:cs typeface="Georgia"/>
              </a:rPr>
              <a:t>en ŉ </a:t>
            </a:r>
            <a:r>
              <a:rPr lang="af-ZA" b="1" dirty="0">
                <a:solidFill>
                  <a:srgbClr val="FF0000"/>
                </a:solidFill>
                <a:effectLst>
                  <a:outerShdw blurRad="38100" dist="38100" dir="2700000" algn="tl">
                    <a:srgbClr val="000000">
                      <a:alpha val="43137"/>
                    </a:srgbClr>
                  </a:outerShdw>
                </a:effectLst>
                <a:latin typeface="Georgia"/>
                <a:ea typeface="Calibri"/>
                <a:cs typeface="Georgia"/>
              </a:rPr>
              <a:t>beloner</a:t>
            </a:r>
            <a:r>
              <a:rPr lang="af-ZA" dirty="0">
                <a:latin typeface="Georgia"/>
                <a:ea typeface="Calibri"/>
                <a:cs typeface="Georgia"/>
              </a:rPr>
              <a:t> is van </a:t>
            </a:r>
            <a:r>
              <a:rPr lang="af-ZA" b="1" dirty="0">
                <a:solidFill>
                  <a:srgbClr val="FF0000"/>
                </a:solidFill>
                <a:effectLst>
                  <a:outerShdw blurRad="38100" dist="38100" dir="2700000" algn="tl">
                    <a:srgbClr val="000000">
                      <a:alpha val="43137"/>
                    </a:srgbClr>
                  </a:outerShdw>
                </a:effectLst>
                <a:latin typeface="Georgia"/>
                <a:ea typeface="Calibri"/>
                <a:cs typeface="Georgia"/>
              </a:rPr>
              <a:t>die wat Hom soek</a:t>
            </a:r>
            <a:r>
              <a:rPr lang="af-ZA" dirty="0">
                <a:latin typeface="Georgia"/>
                <a:ea typeface="Calibri"/>
                <a:cs typeface="Georgia"/>
              </a:rPr>
              <a:t> </a:t>
            </a:r>
            <a:r>
              <a:rPr lang="af-ZA" b="1" dirty="0">
                <a:solidFill>
                  <a:srgbClr val="0070C0"/>
                </a:solidFill>
                <a:effectLst>
                  <a:outerShdw blurRad="38100" dist="38100" dir="2700000" algn="tl">
                    <a:srgbClr val="000000">
                      <a:alpha val="43137"/>
                    </a:srgbClr>
                  </a:outerShdw>
                </a:effectLst>
                <a:latin typeface="Georgia"/>
                <a:ea typeface="Calibri"/>
                <a:cs typeface="Georgia"/>
              </a:rPr>
              <a:t>(jy moet Hom soek – want jy glo Hy bestaan, dan sal Hy jou beloon deur Homself deur jou te laat vind – in die skepping, deur gedemonstreerde heerlikheid en Sy krag)</a:t>
            </a:r>
            <a:r>
              <a:rPr lang="af-ZA" dirty="0">
                <a:latin typeface="Georgia"/>
                <a:ea typeface="Calibri"/>
                <a:cs typeface="Georgia"/>
              </a:rPr>
              <a:t>.</a:t>
            </a:r>
            <a:endParaRPr lang="af-ZA" dirty="0">
              <a:ea typeface="Calibri"/>
              <a:cs typeface="Times New Roman"/>
            </a:endParaRPr>
          </a:p>
        </p:txBody>
      </p:sp>
      <p:sp>
        <p:nvSpPr>
          <p:cNvPr id="4" name="TextBox 3"/>
          <p:cNvSpPr txBox="1"/>
          <p:nvPr/>
        </p:nvSpPr>
        <p:spPr>
          <a:xfrm>
            <a:off x="96641" y="2456795"/>
            <a:ext cx="8928992" cy="4401205"/>
          </a:xfrm>
          <a:prstGeom prst="rect">
            <a:avLst/>
          </a:prstGeom>
          <a:noFill/>
        </p:spPr>
        <p:txBody>
          <a:bodyPr wrap="square" rtlCol="0">
            <a:spAutoFit/>
          </a:bodyPr>
          <a:lstStyle/>
          <a:p>
            <a:r>
              <a:rPr lang="af-ZA" sz="2000" b="1" dirty="0">
                <a:solidFill>
                  <a:srgbClr val="0070C0"/>
                </a:solidFill>
                <a:effectLst>
                  <a:outerShdw blurRad="38100" dist="38100" dir="2700000" algn="tl">
                    <a:srgbClr val="000000">
                      <a:alpha val="43137"/>
                    </a:srgbClr>
                  </a:outerShdw>
                </a:effectLst>
              </a:rPr>
              <a:t>Van geloof tot geloof…. Dit beteken dat dit begin by geloof (dat Hy is – maw, daar is ŉ God), en dan voldoen jy aan die eerste voorwaarde wat Hy gestel het. Dan bring Hy jou die nodige bewyse om van teorie in jou lewe, feite te maak. Jy begin sien (bewys vind) omdat jy glo (dat Hy is) – jou aanvanklike geloof word bewys van dinge wat jy nog net kon hoop – en wanneer jou hoop feitelik raak in jou hart, wek dit nog geloof op – GELOOF TOT GELOOF.</a:t>
            </a:r>
          </a:p>
          <a:p>
            <a:endParaRPr lang="af-ZA" sz="2000" b="1" dirty="0">
              <a:solidFill>
                <a:srgbClr val="0070C0"/>
              </a:solidFill>
              <a:effectLst>
                <a:outerShdw blurRad="38100" dist="38100" dir="2700000" algn="tl">
                  <a:srgbClr val="000000">
                    <a:alpha val="43137"/>
                  </a:srgbClr>
                </a:outerShdw>
              </a:effectLst>
            </a:endParaRPr>
          </a:p>
          <a:p>
            <a:r>
              <a:rPr lang="af-ZA" sz="2000" b="1" dirty="0">
                <a:solidFill>
                  <a:srgbClr val="0070C0"/>
                </a:solidFill>
                <a:effectLst>
                  <a:outerShdw blurRad="38100" dist="38100" dir="2700000" algn="tl">
                    <a:srgbClr val="000000">
                      <a:alpha val="43137"/>
                    </a:srgbClr>
                  </a:outerShdw>
                </a:effectLst>
              </a:rPr>
              <a:t>Ons erfdeel is ŉ feit, bewys deur die opstanding van Jahshua, deur die getuienis van ŉ betroubare Getuie, deur die volkome vervulling van profetiese voorspraak, deur die sigbare gebeure in ons eie lewens (ons getuienis), deur die Geestelike interaksie in ons gebed en stiltetye, deur die heerlikheid en krag wat die skepping van die Skepper ten toon stel. Ons het ŉ oorwig van bewyse – die wêreld het net teorieë – en hul “geloof” moet groot wees om met so min fondasie, die ewigheid in te gaan sonder die feit van redding.</a:t>
            </a:r>
          </a:p>
        </p:txBody>
      </p:sp>
    </p:spTree>
    <p:extLst>
      <p:ext uri="{BB962C8B-B14F-4D97-AF65-F5344CB8AC3E}">
        <p14:creationId xmlns:p14="http://schemas.microsoft.com/office/powerpoint/2010/main" val="2680165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708920"/>
            <a:ext cx="8229600" cy="1143000"/>
          </a:xfrm>
        </p:spPr>
        <p:txBody>
          <a:bodyPr>
            <a:noAutofit/>
          </a:bodyPr>
          <a:lstStyle/>
          <a:p>
            <a:r>
              <a:rPr lang="en-ZA" sz="7200" b="1" dirty="0">
                <a:effectLst>
                  <a:outerShdw blurRad="38100" dist="38100" dir="2700000" algn="tl">
                    <a:srgbClr val="000000">
                      <a:alpha val="43137"/>
                    </a:srgbClr>
                  </a:outerShdw>
                </a:effectLst>
              </a:rPr>
              <a:t>Amen</a:t>
            </a:r>
          </a:p>
        </p:txBody>
      </p:sp>
    </p:spTree>
    <p:extLst>
      <p:ext uri="{BB962C8B-B14F-4D97-AF65-F5344CB8AC3E}">
        <p14:creationId xmlns:p14="http://schemas.microsoft.com/office/powerpoint/2010/main" val="1670947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2073"/>
            <a:ext cx="9073008" cy="1143000"/>
          </a:xfrm>
        </p:spPr>
        <p:txBody>
          <a:bodyPr>
            <a:noAutofit/>
          </a:bodyPr>
          <a:lstStyle/>
          <a:p>
            <a:r>
              <a:rPr lang="af-ZA" sz="3600" b="1" dirty="0">
                <a:effectLst>
                  <a:outerShdw blurRad="38100" dist="38100" dir="2700000" algn="tl">
                    <a:srgbClr val="000000">
                      <a:alpha val="43137"/>
                    </a:srgbClr>
                  </a:outerShdw>
                </a:effectLst>
              </a:rPr>
              <a:t>Maar bewyslas is nie altyd nodig om “feite” te skep nie</a:t>
            </a:r>
          </a:p>
        </p:txBody>
      </p:sp>
      <p:sp>
        <p:nvSpPr>
          <p:cNvPr id="3" name="Rectangle 2"/>
          <p:cNvSpPr/>
          <p:nvPr/>
        </p:nvSpPr>
        <p:spPr>
          <a:xfrm>
            <a:off x="37463" y="1196752"/>
            <a:ext cx="9073008" cy="5416868"/>
          </a:xfrm>
          <a:prstGeom prst="rect">
            <a:avLst/>
          </a:prstGeom>
          <a:solidFill>
            <a:schemeClr val="accent6">
              <a:lumMod val="20000"/>
              <a:lumOff val="80000"/>
            </a:schemeClr>
          </a:solidFill>
          <a:ln>
            <a:solidFill>
              <a:schemeClr val="accent1"/>
            </a:solidFill>
          </a:ln>
        </p:spPr>
        <p:txBody>
          <a:bodyPr wrap="square">
            <a:spAutoFit/>
          </a:bodyPr>
          <a:lstStyle/>
          <a:p>
            <a:r>
              <a:rPr lang="en-ZA" sz="2800" b="1" dirty="0">
                <a:effectLst>
                  <a:outerShdw blurRad="38100" dist="38100" dir="2700000" algn="tl">
                    <a:srgbClr val="000000">
                      <a:alpha val="43137"/>
                    </a:srgbClr>
                  </a:outerShdw>
                </a:effectLst>
              </a:rPr>
              <a:t>When Fiction Becomes Fact</a:t>
            </a:r>
          </a:p>
          <a:p>
            <a:r>
              <a:rPr lang="en-ZA" sz="1200" dirty="0"/>
              <a:t>By Cindi May and Gil Einstein</a:t>
            </a:r>
          </a:p>
          <a:p>
            <a:endParaRPr lang="en-ZA" dirty="0"/>
          </a:p>
          <a:p>
            <a:r>
              <a:rPr lang="en-ZA" dirty="0"/>
              <a:t>The Consequences of Reading (or hearing) Inaccurate Information. Current Directions in Psychological Science, 25, 281–285.</a:t>
            </a:r>
          </a:p>
          <a:p>
            <a:endParaRPr lang="en-ZA" dirty="0"/>
          </a:p>
          <a:p>
            <a:r>
              <a:rPr lang="en-ZA" dirty="0"/>
              <a:t>Whether you are reading your Twitter feed, a best-selling novel, or a newspaper, you are at risk: Historical and informational errors in our reading materials are more common than you might think. And if you read such errors, you are likely to report them as fact at some point in the future.</a:t>
            </a:r>
          </a:p>
          <a:p>
            <a:endParaRPr lang="en-ZA" dirty="0"/>
          </a:p>
          <a:p>
            <a:r>
              <a:rPr lang="en-ZA" dirty="0"/>
              <a:t>This </a:t>
            </a:r>
            <a:r>
              <a:rPr lang="en-ZA" b="1" dirty="0">
                <a:solidFill>
                  <a:srgbClr val="FF0000"/>
                </a:solidFill>
                <a:effectLst>
                  <a:outerShdw blurRad="38100" dist="38100" dir="2700000" algn="tl">
                    <a:srgbClr val="000000">
                      <a:alpha val="43137"/>
                    </a:srgbClr>
                  </a:outerShdw>
                </a:effectLst>
              </a:rPr>
              <a:t>repetition of misinformation occurs because</a:t>
            </a:r>
            <a:r>
              <a:rPr lang="en-ZA" dirty="0"/>
              <a:t> people often </a:t>
            </a:r>
            <a:r>
              <a:rPr lang="en-ZA" b="1" dirty="0">
                <a:solidFill>
                  <a:srgbClr val="FF0000"/>
                </a:solidFill>
                <a:effectLst>
                  <a:outerShdw blurRad="38100" dist="38100" dir="2700000" algn="tl">
                    <a:srgbClr val="000000">
                      <a:alpha val="43137"/>
                    </a:srgbClr>
                  </a:outerShdw>
                </a:effectLst>
              </a:rPr>
              <a:t>encode and remember material </a:t>
            </a:r>
            <a:r>
              <a:rPr lang="en-ZA" dirty="0"/>
              <a:t>they read </a:t>
            </a:r>
            <a:r>
              <a:rPr lang="en-ZA" b="1" dirty="0">
                <a:solidFill>
                  <a:srgbClr val="FF0000"/>
                </a:solidFill>
                <a:effectLst>
                  <a:outerShdw blurRad="38100" dist="38100" dir="2700000" algn="tl">
                    <a:srgbClr val="000000">
                      <a:alpha val="43137"/>
                    </a:srgbClr>
                  </a:outerShdw>
                </a:effectLst>
              </a:rPr>
              <a:t>without</a:t>
            </a:r>
            <a:r>
              <a:rPr lang="en-ZA" dirty="0"/>
              <a:t> engaging in </a:t>
            </a:r>
            <a:r>
              <a:rPr lang="en-ZA" b="1" dirty="0">
                <a:solidFill>
                  <a:srgbClr val="FF0000"/>
                </a:solidFill>
                <a:effectLst>
                  <a:outerShdw blurRad="38100" dist="38100" dir="2700000" algn="tl">
                    <a:srgbClr val="000000">
                      <a:alpha val="43137"/>
                    </a:srgbClr>
                  </a:outerShdw>
                </a:effectLst>
              </a:rPr>
              <a:t>careful analysis or evaluation</a:t>
            </a:r>
            <a:r>
              <a:rPr lang="en-ZA" dirty="0"/>
              <a:t>, and thus incorporate that information into their general knowledge (Andrews &amp; Rapp, 2014; Singer, 2013). The fact that we remember, rely on, and repeat inaccurate information is well documented (e.g., Fazio, Barber, Rajaram, Ornstein, &amp; Marsh, 2013; Jacovina, Hinze, &amp; Rapp, 2014; Marsh, Meade, &amp; Roediger, 2003). It can occur even for information that we know is wrong (Rapp &amp; Braasch, 2014).</a:t>
            </a:r>
          </a:p>
          <a:p>
            <a:pPr algn="r"/>
            <a:r>
              <a:rPr lang="en-ZA" sz="1400" dirty="0"/>
              <a:t>https://www.psychologicalscience.org</a:t>
            </a:r>
          </a:p>
        </p:txBody>
      </p:sp>
    </p:spTree>
    <p:extLst>
      <p:ext uri="{BB962C8B-B14F-4D97-AF65-F5344CB8AC3E}">
        <p14:creationId xmlns:p14="http://schemas.microsoft.com/office/powerpoint/2010/main" val="2345495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73" y="44624"/>
            <a:ext cx="9073008" cy="562074"/>
          </a:xfrm>
        </p:spPr>
        <p:txBody>
          <a:bodyPr>
            <a:normAutofit fontScale="90000"/>
          </a:bodyPr>
          <a:lstStyle/>
          <a:p>
            <a:r>
              <a:rPr lang="af-ZA" b="1" dirty="0">
                <a:effectLst>
                  <a:outerShdw blurRad="38100" dist="38100" dir="2700000" algn="tl">
                    <a:srgbClr val="000000">
                      <a:alpha val="43137"/>
                    </a:srgbClr>
                  </a:outerShdw>
                </a:effectLst>
              </a:rPr>
              <a:t>Twyfel is die aandrywing van wetenskap</a:t>
            </a:r>
          </a:p>
        </p:txBody>
      </p:sp>
      <p:sp>
        <p:nvSpPr>
          <p:cNvPr id="3" name="Rectangle 2"/>
          <p:cNvSpPr/>
          <p:nvPr/>
        </p:nvSpPr>
        <p:spPr>
          <a:xfrm>
            <a:off x="103547" y="836712"/>
            <a:ext cx="8928992" cy="2123658"/>
          </a:xfrm>
          <a:prstGeom prst="rect">
            <a:avLst/>
          </a:prstGeom>
          <a:solidFill>
            <a:schemeClr val="accent6">
              <a:lumMod val="20000"/>
              <a:lumOff val="80000"/>
            </a:schemeClr>
          </a:solidFill>
          <a:ln>
            <a:solidFill>
              <a:schemeClr val="accent1"/>
            </a:solidFill>
          </a:ln>
        </p:spPr>
        <p:txBody>
          <a:bodyPr wrap="square">
            <a:spAutoFit/>
          </a:bodyPr>
          <a:lstStyle/>
          <a:p>
            <a:r>
              <a:rPr lang="en-ZA" b="1" dirty="0">
                <a:effectLst>
                  <a:outerShdw blurRad="38100" dist="38100" dir="2700000" algn="tl">
                    <a:srgbClr val="000000">
                      <a:alpha val="43137"/>
                    </a:srgbClr>
                  </a:outerShdw>
                </a:effectLst>
              </a:rPr>
              <a:t>Is Doubt the Engine of Science?</a:t>
            </a:r>
          </a:p>
          <a:p>
            <a:endParaRPr lang="en-ZA" dirty="0"/>
          </a:p>
          <a:p>
            <a:r>
              <a:rPr lang="en-ZA" dirty="0"/>
              <a:t>There is a growing trend in the modern era to view doubt as the core value of science. The narrative goes like this: science proceeds by taking everything we think we know and hold dear and doubting it; this doubt is what allows the progress of knowledge.</a:t>
            </a:r>
          </a:p>
          <a:p>
            <a:endParaRPr lang="en-ZA" dirty="0"/>
          </a:p>
          <a:p>
            <a:pPr algn="r"/>
            <a:r>
              <a:rPr lang="en-ZA" sz="1200" dirty="0"/>
              <a:t>https://www.classicalconversations.com</a:t>
            </a:r>
          </a:p>
          <a:p>
            <a:pPr algn="r"/>
            <a:r>
              <a:rPr lang="en-ZA" sz="1200" dirty="0"/>
              <a:t>Jonathan Bartlett is the director of The Blyth Institute, a nonprofit organization dedicated to research and education in biology.</a:t>
            </a:r>
          </a:p>
        </p:txBody>
      </p:sp>
      <p:sp>
        <p:nvSpPr>
          <p:cNvPr id="4" name="TextBox 3"/>
          <p:cNvSpPr txBox="1"/>
          <p:nvPr/>
        </p:nvSpPr>
        <p:spPr>
          <a:xfrm>
            <a:off x="103548" y="3046307"/>
            <a:ext cx="8928992" cy="2677656"/>
          </a:xfrm>
          <a:prstGeom prst="rect">
            <a:avLst/>
          </a:prstGeom>
          <a:noFill/>
        </p:spPr>
        <p:txBody>
          <a:bodyPr wrap="square" rtlCol="0">
            <a:spAutoFit/>
          </a:bodyPr>
          <a:lstStyle/>
          <a:p>
            <a:r>
              <a:rPr lang="af-ZA" sz="2400" b="1" dirty="0">
                <a:solidFill>
                  <a:srgbClr val="0070C0"/>
                </a:solidFill>
              </a:rPr>
              <a:t>Is dit dan wetenskaplik korrek om twyfel onwettig te verklaar deur wette wat bevraagtekening verbied?</a:t>
            </a:r>
          </a:p>
          <a:p>
            <a:endParaRPr lang="af-ZA" sz="2400" b="1" dirty="0">
              <a:solidFill>
                <a:srgbClr val="0070C0"/>
              </a:solidFill>
            </a:endParaRPr>
          </a:p>
          <a:p>
            <a:r>
              <a:rPr lang="af-ZA" sz="2400" b="1" dirty="0">
                <a:solidFill>
                  <a:srgbClr val="0070C0"/>
                </a:solidFill>
              </a:rPr>
              <a:t>As die doel van opvoeding is om kinders as die wetenskaplikes van more op te lei, is dit aanvaarbaar om hul te verbied om krities na inhoud te kyk, deur slegs eensydige insette toe te laat? Of  is die doel om fiksie as feite aan te bied?</a:t>
            </a:r>
          </a:p>
        </p:txBody>
      </p:sp>
      <p:sp>
        <p:nvSpPr>
          <p:cNvPr id="5" name="TextBox 4"/>
          <p:cNvSpPr txBox="1"/>
          <p:nvPr/>
        </p:nvSpPr>
        <p:spPr>
          <a:xfrm>
            <a:off x="103546" y="5723963"/>
            <a:ext cx="8928993" cy="1015663"/>
          </a:xfrm>
          <a:prstGeom prst="rect">
            <a:avLst/>
          </a:prstGeom>
          <a:noFill/>
        </p:spPr>
        <p:txBody>
          <a:bodyPr wrap="square" rtlCol="0">
            <a:spAutoFit/>
          </a:bodyPr>
          <a:lstStyle/>
          <a:p>
            <a:r>
              <a:rPr lang="af-ZA" sz="2000" b="1" dirty="0"/>
              <a:t>Die plat aarde vs ronde aarde argument is ŉ goeie voorbeeld. Die aarde is rond – feit. Mag jy dit bevraagteken? Ja. Op grond van wat sê ons die aarde is rond? Of, hoekom sê ons dat die aarde plat is? En so werk wetenskaplike gesprek.</a:t>
            </a:r>
          </a:p>
        </p:txBody>
      </p:sp>
    </p:spTree>
    <p:extLst>
      <p:ext uri="{BB962C8B-B14F-4D97-AF65-F5344CB8AC3E}">
        <p14:creationId xmlns:p14="http://schemas.microsoft.com/office/powerpoint/2010/main" val="17733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1" y="0"/>
            <a:ext cx="9073008" cy="980728"/>
          </a:xfrm>
        </p:spPr>
        <p:txBody>
          <a:bodyPr>
            <a:normAutofit fontScale="90000"/>
          </a:bodyPr>
          <a:lstStyle/>
          <a:p>
            <a:r>
              <a:rPr lang="af-ZA" sz="3200" b="1" dirty="0">
                <a:effectLst>
                  <a:outerShdw blurRad="38100" dist="38100" dir="2700000" algn="tl">
                    <a:srgbClr val="000000">
                      <a:alpha val="43137"/>
                    </a:srgbClr>
                  </a:outerShdw>
                </a:effectLst>
              </a:rPr>
              <a:t>As ŉ wet twyfel in ŉ feit verbied, kan dit dan nog as ŉ feit vertrou word?</a:t>
            </a:r>
          </a:p>
        </p:txBody>
      </p:sp>
      <p:sp>
        <p:nvSpPr>
          <p:cNvPr id="3" name="Rectangle 2"/>
          <p:cNvSpPr/>
          <p:nvPr/>
        </p:nvSpPr>
        <p:spPr>
          <a:xfrm>
            <a:off x="4567571" y="3140968"/>
            <a:ext cx="4481520" cy="1846659"/>
          </a:xfrm>
          <a:prstGeom prst="rect">
            <a:avLst/>
          </a:prstGeom>
          <a:solidFill>
            <a:schemeClr val="accent3">
              <a:lumMod val="20000"/>
              <a:lumOff val="80000"/>
            </a:schemeClr>
          </a:solidFill>
          <a:ln>
            <a:solidFill>
              <a:schemeClr val="accent1"/>
            </a:solidFill>
          </a:ln>
        </p:spPr>
        <p:txBody>
          <a:bodyPr wrap="square">
            <a:spAutoFit/>
          </a:bodyPr>
          <a:lstStyle/>
          <a:p>
            <a:r>
              <a:rPr lang="en-ZA" dirty="0"/>
              <a:t>These laws have also been criticized on the grounds that </a:t>
            </a:r>
            <a:r>
              <a:rPr lang="en-ZA" b="1" dirty="0">
                <a:solidFill>
                  <a:srgbClr val="FF0000"/>
                </a:solidFill>
                <a:effectLst>
                  <a:outerShdw blurRad="38100" dist="38100" dir="2700000" algn="tl">
                    <a:srgbClr val="000000">
                      <a:alpha val="43137"/>
                    </a:srgbClr>
                  </a:outerShdw>
                </a:effectLst>
              </a:rPr>
              <a:t>education is more effective than legislation </a:t>
            </a:r>
            <a:r>
              <a:rPr lang="en-ZA" dirty="0"/>
              <a:t>at combating Holocaust denial and that the laws will make martyrs out of those imprisoned for their violation.</a:t>
            </a:r>
          </a:p>
          <a:p>
            <a:pPr algn="r"/>
            <a:r>
              <a:rPr lang="en-ZA" sz="1200" i="1" dirty="0"/>
              <a:t>Adam Lebor (March 25, 2010), A bad law against Holocaust denial, Jewish Chronicle</a:t>
            </a:r>
          </a:p>
        </p:txBody>
      </p:sp>
      <p:sp>
        <p:nvSpPr>
          <p:cNvPr id="4" name="TextBox 3"/>
          <p:cNvSpPr txBox="1"/>
          <p:nvPr/>
        </p:nvSpPr>
        <p:spPr>
          <a:xfrm>
            <a:off x="52743" y="1171994"/>
            <a:ext cx="8996348" cy="1015663"/>
          </a:xfrm>
          <a:prstGeom prst="rect">
            <a:avLst/>
          </a:prstGeom>
          <a:noFill/>
        </p:spPr>
        <p:txBody>
          <a:bodyPr wrap="square" rtlCol="0">
            <a:spAutoFit/>
          </a:bodyPr>
          <a:lstStyle/>
          <a:p>
            <a:r>
              <a:rPr lang="af-ZA" sz="2000" b="1" dirty="0"/>
              <a:t>Dit is wetlik verbied in 16 lande van Europa (hoofsaaklik die lande wie se inwoners die benadeeldes van die “feit” is), om die “feit” van die “Holocaust” – die moord op 6 mil. Jode – te bevraagteken. </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43" y="2316085"/>
            <a:ext cx="4405083" cy="4180750"/>
          </a:xfrm>
          <a:prstGeom prst="rect">
            <a:avLst/>
          </a:prstGeom>
        </p:spPr>
      </p:pic>
      <p:sp>
        <p:nvSpPr>
          <p:cNvPr id="7" name="Rectangle 6"/>
          <p:cNvSpPr/>
          <p:nvPr/>
        </p:nvSpPr>
        <p:spPr>
          <a:xfrm>
            <a:off x="683568" y="6248824"/>
            <a:ext cx="2934137" cy="276999"/>
          </a:xfrm>
          <a:prstGeom prst="rect">
            <a:avLst/>
          </a:prstGeom>
        </p:spPr>
        <p:txBody>
          <a:bodyPr wrap="none">
            <a:spAutoFit/>
          </a:bodyPr>
          <a:lstStyle/>
          <a:p>
            <a:r>
              <a:rPr lang="en-ZA" sz="1200" dirty="0"/>
              <a:t>http://www.thetruthseeker.co.uk/?p=85432</a:t>
            </a:r>
          </a:p>
        </p:txBody>
      </p:sp>
    </p:spTree>
    <p:extLst>
      <p:ext uri="{BB962C8B-B14F-4D97-AF65-F5344CB8AC3E}">
        <p14:creationId xmlns:p14="http://schemas.microsoft.com/office/powerpoint/2010/main" val="100609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7" y="0"/>
            <a:ext cx="8928992" cy="1143000"/>
          </a:xfrm>
        </p:spPr>
        <p:txBody>
          <a:bodyPr>
            <a:normAutofit/>
          </a:bodyPr>
          <a:lstStyle/>
          <a:p>
            <a:r>
              <a:rPr lang="af-ZA" sz="3200" b="1" dirty="0">
                <a:effectLst>
                  <a:outerShdw blurRad="38100" dist="38100" dir="2700000" algn="tl">
                    <a:srgbClr val="000000">
                      <a:alpha val="43137"/>
                    </a:srgbClr>
                  </a:outerShdw>
                </a:effectLst>
              </a:rPr>
              <a:t>“Education” is die sterkste manier om “feite” te vestig by die mens.</a:t>
            </a:r>
          </a:p>
        </p:txBody>
      </p:sp>
      <p:sp>
        <p:nvSpPr>
          <p:cNvPr id="3" name="TextBox 2"/>
          <p:cNvSpPr txBox="1"/>
          <p:nvPr/>
        </p:nvSpPr>
        <p:spPr>
          <a:xfrm>
            <a:off x="28589" y="1196752"/>
            <a:ext cx="9073002" cy="707886"/>
          </a:xfrm>
          <a:prstGeom prst="rect">
            <a:avLst/>
          </a:prstGeom>
          <a:noFill/>
        </p:spPr>
        <p:txBody>
          <a:bodyPr wrap="square" rtlCol="0">
            <a:spAutoFit/>
          </a:bodyPr>
          <a:lstStyle/>
          <a:p>
            <a:r>
              <a:rPr lang="af-ZA" sz="2000" b="1" dirty="0">
                <a:solidFill>
                  <a:srgbClr val="0070C0"/>
                </a:solidFill>
              </a:rPr>
              <a:t>Maar die kurrikulum bepaal wat geleer word, en dit dien nie noodwendig die waarheid nie, maar veel eerder die belange van die wat die mag het – en wil behou:</a:t>
            </a:r>
          </a:p>
        </p:txBody>
      </p:sp>
      <p:sp>
        <p:nvSpPr>
          <p:cNvPr id="4" name="Rectangle 3"/>
          <p:cNvSpPr/>
          <p:nvPr/>
        </p:nvSpPr>
        <p:spPr>
          <a:xfrm>
            <a:off x="24656" y="2060848"/>
            <a:ext cx="9073002" cy="4708981"/>
          </a:xfrm>
          <a:prstGeom prst="rect">
            <a:avLst/>
          </a:prstGeom>
          <a:solidFill>
            <a:schemeClr val="accent6">
              <a:lumMod val="20000"/>
              <a:lumOff val="80000"/>
            </a:schemeClr>
          </a:solidFill>
          <a:ln>
            <a:solidFill>
              <a:schemeClr val="accent1"/>
            </a:solidFill>
          </a:ln>
        </p:spPr>
        <p:txBody>
          <a:bodyPr wrap="square">
            <a:spAutoFit/>
          </a:bodyPr>
          <a:lstStyle/>
          <a:p>
            <a:r>
              <a:rPr lang="en-ZA" dirty="0">
                <a:solidFill>
                  <a:srgbClr val="333333"/>
                </a:solidFill>
                <a:latin typeface="Times New Roman"/>
              </a:rPr>
              <a:t>One of the most unfortunate and widely-accepted ideas about historical thinking is that “history is written by the victors.” </a:t>
            </a:r>
          </a:p>
          <a:p>
            <a:endParaRPr lang="en-ZA" dirty="0">
              <a:solidFill>
                <a:srgbClr val="333333"/>
              </a:solidFill>
              <a:latin typeface="Times New Roman"/>
            </a:endParaRPr>
          </a:p>
          <a:p>
            <a:r>
              <a:rPr lang="en-ZA" dirty="0">
                <a:solidFill>
                  <a:srgbClr val="333333"/>
                </a:solidFill>
                <a:latin typeface="Times New Roman"/>
              </a:rPr>
              <a:t>This talking point asserts that the </a:t>
            </a:r>
            <a:r>
              <a:rPr lang="en-ZA" b="1" dirty="0">
                <a:solidFill>
                  <a:srgbClr val="FF0000"/>
                </a:solidFill>
                <a:effectLst>
                  <a:outerShdw blurRad="38100" dist="38100" dir="2700000" algn="tl">
                    <a:srgbClr val="000000">
                      <a:alpha val="43137"/>
                    </a:srgbClr>
                  </a:outerShdw>
                </a:effectLst>
                <a:latin typeface="Times New Roman"/>
              </a:rPr>
              <a:t>truth of the past is not shaped by reasoned interpretive historical scholarship or a factual understanding of the past, but by the might of political and cultural leaders on the “winning” side of history</a:t>
            </a:r>
            <a:r>
              <a:rPr lang="en-ZA" dirty="0">
                <a:solidFill>
                  <a:srgbClr val="333333"/>
                </a:solidFill>
                <a:latin typeface="Times New Roman"/>
              </a:rPr>
              <a:t> who have the power to shape historical narratives </a:t>
            </a:r>
            <a:r>
              <a:rPr lang="en-ZA" b="1" dirty="0">
                <a:solidFill>
                  <a:srgbClr val="FF0000"/>
                </a:solidFill>
                <a:effectLst>
                  <a:outerShdw blurRad="38100" dist="38100" dir="2700000" algn="tl">
                    <a:srgbClr val="000000">
                      <a:alpha val="43137"/>
                    </a:srgbClr>
                  </a:outerShdw>
                </a:effectLst>
                <a:latin typeface="Times New Roman"/>
              </a:rPr>
              <a:t>through school textbooks</a:t>
            </a:r>
            <a:r>
              <a:rPr lang="en-ZA" dirty="0">
                <a:solidFill>
                  <a:srgbClr val="333333"/>
                </a:solidFill>
                <a:latin typeface="Times New Roman"/>
              </a:rPr>
              <a:t>, public </a:t>
            </a:r>
            <a:r>
              <a:rPr lang="en-ZA" b="1" dirty="0">
                <a:solidFill>
                  <a:srgbClr val="FF0000"/>
                </a:solidFill>
                <a:effectLst>
                  <a:outerShdw blurRad="38100" dist="38100" dir="2700000" algn="tl">
                    <a:srgbClr val="000000">
                      <a:alpha val="43137"/>
                    </a:srgbClr>
                  </a:outerShdw>
                </a:effectLst>
                <a:latin typeface="Times New Roman"/>
              </a:rPr>
              <a:t>iconography</a:t>
            </a:r>
            <a:r>
              <a:rPr lang="en-ZA" dirty="0">
                <a:solidFill>
                  <a:srgbClr val="333333"/>
                </a:solidFill>
                <a:latin typeface="Times New Roman"/>
              </a:rPr>
              <a:t>, </a:t>
            </a:r>
            <a:r>
              <a:rPr lang="en-ZA" b="1" dirty="0">
                <a:solidFill>
                  <a:srgbClr val="FF0000"/>
                </a:solidFill>
                <a:effectLst>
                  <a:outerShdw blurRad="38100" dist="38100" dir="2700000" algn="tl">
                    <a:srgbClr val="000000">
                      <a:alpha val="43137"/>
                    </a:srgbClr>
                  </a:outerShdw>
                </a:effectLst>
                <a:latin typeface="Times New Roman"/>
              </a:rPr>
              <a:t>movies</a:t>
            </a:r>
            <a:r>
              <a:rPr lang="en-ZA" dirty="0">
                <a:solidFill>
                  <a:srgbClr val="333333"/>
                </a:solidFill>
                <a:latin typeface="Times New Roman"/>
              </a:rPr>
              <a:t>, and a range of </a:t>
            </a:r>
            <a:r>
              <a:rPr lang="en-ZA" b="1" dirty="0">
                <a:solidFill>
                  <a:srgbClr val="FF0000"/>
                </a:solidFill>
                <a:effectLst>
                  <a:outerShdw blurRad="38100" dist="38100" dir="2700000" algn="tl">
                    <a:srgbClr val="000000">
                      <a:alpha val="43137"/>
                    </a:srgbClr>
                  </a:outerShdw>
                </a:effectLst>
                <a:latin typeface="Times New Roman"/>
              </a:rPr>
              <a:t>other mediums</a:t>
            </a:r>
            <a:r>
              <a:rPr lang="en-ZA" dirty="0">
                <a:solidFill>
                  <a:srgbClr val="333333"/>
                </a:solidFill>
                <a:latin typeface="Times New Roman"/>
              </a:rPr>
              <a:t>. </a:t>
            </a:r>
          </a:p>
          <a:p>
            <a:endParaRPr lang="en-ZA" dirty="0">
              <a:solidFill>
                <a:srgbClr val="333333"/>
              </a:solidFill>
              <a:latin typeface="Times New Roman"/>
            </a:endParaRPr>
          </a:p>
          <a:p>
            <a:r>
              <a:rPr lang="en-ZA" dirty="0">
                <a:solidFill>
                  <a:srgbClr val="333333"/>
                </a:solidFill>
                <a:latin typeface="Times New Roman"/>
              </a:rPr>
              <a:t>To be sure, these mediums are powerful venues for establishing political ideologies and shaping personal assumptions about the way the world works. And it’s definitely true that governmental or “official” entities can and do exploit this power to achieve their own ends.</a:t>
            </a:r>
          </a:p>
          <a:p>
            <a:endParaRPr lang="en-ZA" dirty="0">
              <a:solidFill>
                <a:srgbClr val="333333"/>
              </a:solidFill>
              <a:latin typeface="Times New Roman"/>
            </a:endParaRPr>
          </a:p>
          <a:p>
            <a:r>
              <a:rPr lang="en-ZA" dirty="0">
                <a:solidFill>
                  <a:srgbClr val="333333"/>
                </a:solidFill>
                <a:latin typeface="Times New Roman"/>
              </a:rPr>
              <a:t>In other words, </a:t>
            </a:r>
            <a:r>
              <a:rPr lang="en-ZA" b="1" dirty="0">
                <a:solidFill>
                  <a:srgbClr val="FF0000"/>
                </a:solidFill>
                <a:effectLst>
                  <a:outerShdw blurRad="38100" dist="38100" dir="2700000" algn="tl">
                    <a:srgbClr val="000000">
                      <a:alpha val="43137"/>
                    </a:srgbClr>
                  </a:outerShdw>
                </a:effectLst>
                <a:latin typeface="Times New Roman"/>
              </a:rPr>
              <a:t>those in power have an interest in maintaining their power, and a “useable past” that conforms to their vision of present-day conditions can function as a strong tool in upholding their status</a:t>
            </a:r>
            <a:r>
              <a:rPr lang="en-ZA" dirty="0">
                <a:solidFill>
                  <a:srgbClr val="333333"/>
                </a:solidFill>
                <a:latin typeface="Times New Roman"/>
              </a:rPr>
              <a:t>.</a:t>
            </a:r>
          </a:p>
          <a:p>
            <a:pPr algn="r"/>
            <a:r>
              <a:rPr lang="en-ZA" sz="1200" dirty="0"/>
              <a:t>https://pastexplore.wordpress.com</a:t>
            </a:r>
          </a:p>
        </p:txBody>
      </p:sp>
    </p:spTree>
    <p:extLst>
      <p:ext uri="{BB962C8B-B14F-4D97-AF65-F5344CB8AC3E}">
        <p14:creationId xmlns:p14="http://schemas.microsoft.com/office/powerpoint/2010/main" val="752237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6698"/>
          </a:xfrm>
        </p:spPr>
        <p:txBody>
          <a:bodyPr>
            <a:normAutofit fontScale="90000"/>
          </a:bodyPr>
          <a:lstStyle/>
          <a:p>
            <a:r>
              <a:rPr lang="af-ZA" b="1" dirty="0">
                <a:effectLst>
                  <a:outerShdw blurRad="38100" dist="38100" dir="2700000" algn="tl">
                    <a:srgbClr val="000000">
                      <a:alpha val="43137"/>
                    </a:srgbClr>
                  </a:outerShdw>
                </a:effectLst>
              </a:rPr>
              <a:t>Nader aan die huis….Apartheid</a:t>
            </a:r>
          </a:p>
        </p:txBody>
      </p:sp>
      <p:sp>
        <p:nvSpPr>
          <p:cNvPr id="3" name="Rectangle 2"/>
          <p:cNvSpPr/>
          <p:nvPr/>
        </p:nvSpPr>
        <p:spPr>
          <a:xfrm>
            <a:off x="107504" y="620688"/>
            <a:ext cx="8928992" cy="3954929"/>
          </a:xfrm>
          <a:prstGeom prst="rect">
            <a:avLst/>
          </a:prstGeom>
          <a:solidFill>
            <a:schemeClr val="accent3">
              <a:lumMod val="20000"/>
              <a:lumOff val="80000"/>
            </a:schemeClr>
          </a:solidFill>
          <a:ln>
            <a:solidFill>
              <a:schemeClr val="accent1"/>
            </a:solidFill>
          </a:ln>
        </p:spPr>
        <p:txBody>
          <a:bodyPr wrap="square">
            <a:spAutoFit/>
          </a:bodyPr>
          <a:lstStyle/>
          <a:p>
            <a:r>
              <a:rPr lang="en-ZA" sz="1100" dirty="0"/>
              <a:t>EDUCATION (Chana Teeger)</a:t>
            </a:r>
          </a:p>
          <a:p>
            <a:r>
              <a:rPr lang="en-ZA" b="1" u="sng" dirty="0"/>
              <a:t>History teachers </a:t>
            </a:r>
            <a:r>
              <a:rPr lang="en-ZA" b="1" u="sng" dirty="0">
                <a:solidFill>
                  <a:srgbClr val="FF0000"/>
                </a:solidFill>
              </a:rPr>
              <a:t>must not</a:t>
            </a:r>
            <a:r>
              <a:rPr lang="en-ZA" b="1" u="sng" dirty="0"/>
              <a:t> tell 'both sides' of the apartheid story</a:t>
            </a:r>
          </a:p>
          <a:p>
            <a:endParaRPr lang="en-ZA" dirty="0"/>
          </a:p>
          <a:p>
            <a:r>
              <a:rPr lang="en-ZA" dirty="0"/>
              <a:t>In 2010 and 2011 I conducted daily observations in 17 history classrooms as young South Africans at racially diverse schools were taught the history of apartheid.</a:t>
            </a:r>
          </a:p>
          <a:p>
            <a:endParaRPr lang="en-ZA" dirty="0">
              <a:solidFill>
                <a:srgbClr val="333333"/>
              </a:solidFill>
              <a:latin typeface="Georgia Pro"/>
            </a:endParaRPr>
          </a:p>
          <a:p>
            <a:r>
              <a:rPr lang="en-ZA" dirty="0"/>
              <a:t>Educators wove a narrative, which I call “both sides of the story”, into their teaching of apartheid history. This narrative suggests another side to apartheid: rather than being merely a story of black victims and white oppressors, it is also a story of white victims and black perpetrators. </a:t>
            </a:r>
            <a:r>
              <a:rPr lang="en-ZA" b="1" dirty="0">
                <a:solidFill>
                  <a:srgbClr val="FF0000"/>
                </a:solidFill>
                <a:effectLst>
                  <a:outerShdw blurRad="38100" dist="38100" dir="2700000" algn="tl">
                    <a:srgbClr val="000000">
                      <a:alpha val="43137"/>
                    </a:srgbClr>
                  </a:outerShdw>
                </a:effectLst>
              </a:rPr>
              <a:t>This blurs the racial coding of victims and perpetrators </a:t>
            </a:r>
            <a:r>
              <a:rPr lang="en-ZA" dirty="0"/>
              <a:t>and sidelines discussion about beneficiaries, leaving the structural dimensions of apartheid invisible.</a:t>
            </a:r>
          </a:p>
          <a:p>
            <a:endParaRPr lang="en-ZA" dirty="0"/>
          </a:p>
          <a:p>
            <a:pPr algn="r"/>
            <a:r>
              <a:rPr lang="en-ZA" sz="1400" dirty="0"/>
              <a:t>Dr Chana Teeger holds a National Research Foundation postdoctoral fellowship in the University of Johannesburg’s sociology department and a PhD from Harvard.</a:t>
            </a:r>
          </a:p>
          <a:p>
            <a:pPr algn="r"/>
            <a:r>
              <a:rPr lang="en-ZA" sz="1400" dirty="0"/>
              <a:t>https://mg.co.za/article/2015-12-02</a:t>
            </a:r>
          </a:p>
        </p:txBody>
      </p:sp>
      <p:sp>
        <p:nvSpPr>
          <p:cNvPr id="4" name="TextBox 3"/>
          <p:cNvSpPr txBox="1"/>
          <p:nvPr/>
        </p:nvSpPr>
        <p:spPr>
          <a:xfrm>
            <a:off x="30062" y="4613455"/>
            <a:ext cx="9083876" cy="2246769"/>
          </a:xfrm>
          <a:prstGeom prst="rect">
            <a:avLst/>
          </a:prstGeom>
          <a:noFill/>
        </p:spPr>
        <p:txBody>
          <a:bodyPr wrap="square" rtlCol="0">
            <a:spAutoFit/>
          </a:bodyPr>
          <a:lstStyle/>
          <a:p>
            <a:r>
              <a:rPr lang="af-ZA" sz="2000" b="1" u="sng" dirty="0">
                <a:solidFill>
                  <a:srgbClr val="0070C0"/>
                </a:solidFill>
              </a:rPr>
              <a:t>Die invloedryke Nuwe SA opvoedkundige reken dat:</a:t>
            </a:r>
            <a:r>
              <a:rPr lang="af-ZA" sz="2000" b="1" dirty="0">
                <a:solidFill>
                  <a:srgbClr val="0070C0"/>
                </a:solidFill>
              </a:rPr>
              <a:t> In SA skole opvoeding mag daar nie ewewigtig na die verlede gekyk word nie – want dan veroorsaak dit dat daar nie ŉ duidelike “swart was benadeel”, en “wit was bevoordeel” feit bewys word in die gedagtes van die kind nie. Dit is belangrik dat blankes as die verdrukkers, en swartes as die verdruktes gewys word – geen uitsonderings of alternatiewe sienswyses nie – want dan word die voordele wat swartes moet verkry as “straf” teen die wittes, nie so duidelik vir die kind gewys nie.</a:t>
            </a:r>
          </a:p>
        </p:txBody>
      </p:sp>
    </p:spTree>
    <p:extLst>
      <p:ext uri="{BB962C8B-B14F-4D97-AF65-F5344CB8AC3E}">
        <p14:creationId xmlns:p14="http://schemas.microsoft.com/office/powerpoint/2010/main" val="214034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84" y="44624"/>
            <a:ext cx="9073008" cy="504056"/>
          </a:xfrm>
        </p:spPr>
        <p:txBody>
          <a:bodyPr>
            <a:normAutofit fontScale="90000"/>
          </a:bodyPr>
          <a:lstStyle/>
          <a:p>
            <a:r>
              <a:rPr lang="af-ZA" sz="3200" b="1" dirty="0">
                <a:effectLst>
                  <a:outerShdw blurRad="38100" dist="38100" dir="2700000" algn="tl">
                    <a:srgbClr val="000000">
                      <a:alpha val="43137"/>
                    </a:srgbClr>
                  </a:outerShdw>
                </a:effectLst>
              </a:rPr>
              <a:t>Wat het dit met ŉ geestelike boodskap te doen?</a:t>
            </a:r>
          </a:p>
        </p:txBody>
      </p:sp>
      <p:sp>
        <p:nvSpPr>
          <p:cNvPr id="3" name="TextBox 2"/>
          <p:cNvSpPr txBox="1"/>
          <p:nvPr/>
        </p:nvSpPr>
        <p:spPr>
          <a:xfrm>
            <a:off x="107504" y="918327"/>
            <a:ext cx="4645759" cy="400110"/>
          </a:xfrm>
          <a:prstGeom prst="rect">
            <a:avLst/>
          </a:prstGeom>
          <a:noFill/>
        </p:spPr>
        <p:txBody>
          <a:bodyPr wrap="none" rtlCol="0">
            <a:spAutoFit/>
          </a:bodyPr>
          <a:lstStyle/>
          <a:p>
            <a:r>
              <a:rPr lang="af-ZA" sz="2000" b="1" dirty="0"/>
              <a:t>Kom ons kyk na wat ons so vêr geleer het:</a:t>
            </a:r>
          </a:p>
        </p:txBody>
      </p:sp>
      <p:sp>
        <p:nvSpPr>
          <p:cNvPr id="4" name="TextBox 3"/>
          <p:cNvSpPr txBox="1"/>
          <p:nvPr/>
        </p:nvSpPr>
        <p:spPr>
          <a:xfrm>
            <a:off x="107504" y="1484784"/>
            <a:ext cx="8928992" cy="1477328"/>
          </a:xfrm>
          <a:prstGeom prst="rect">
            <a:avLst/>
          </a:prstGeom>
          <a:solidFill>
            <a:schemeClr val="accent2">
              <a:lumMod val="20000"/>
              <a:lumOff val="80000"/>
            </a:schemeClr>
          </a:solidFill>
          <a:ln>
            <a:solidFill>
              <a:schemeClr val="accent1"/>
            </a:solidFill>
          </a:ln>
        </p:spPr>
        <p:txBody>
          <a:bodyPr wrap="square" rtlCol="0">
            <a:spAutoFit/>
          </a:bodyPr>
          <a:lstStyle/>
          <a:p>
            <a:r>
              <a:rPr lang="af-ZA" dirty="0"/>
              <a:t>ŉ Feit is die waarheid as dit bereid is om getoets te word teen ander feite – wat reeds as waarheid bewys is.</a:t>
            </a:r>
          </a:p>
          <a:p>
            <a:endParaRPr lang="af-ZA" dirty="0"/>
          </a:p>
          <a:p>
            <a:r>
              <a:rPr lang="af-ZA" dirty="0"/>
              <a:t>So is ŉ maatemmer betroubaar as dit teen ŉ standaard maat getoets kan word – kalibrasie is die voortdurende bewys van korrektheid van iets wat gebruik word om mates mee te neem.</a:t>
            </a:r>
          </a:p>
        </p:txBody>
      </p:sp>
      <p:sp>
        <p:nvSpPr>
          <p:cNvPr id="5" name="TextBox 4"/>
          <p:cNvSpPr txBox="1"/>
          <p:nvPr/>
        </p:nvSpPr>
        <p:spPr>
          <a:xfrm>
            <a:off x="107504" y="3095207"/>
            <a:ext cx="8928992" cy="646331"/>
          </a:xfrm>
          <a:prstGeom prst="rect">
            <a:avLst/>
          </a:prstGeom>
          <a:solidFill>
            <a:schemeClr val="accent2">
              <a:lumMod val="20000"/>
              <a:lumOff val="80000"/>
            </a:schemeClr>
          </a:solidFill>
          <a:ln>
            <a:solidFill>
              <a:schemeClr val="accent1"/>
            </a:solidFill>
          </a:ln>
        </p:spPr>
        <p:txBody>
          <a:bodyPr wrap="square" rtlCol="0">
            <a:spAutoFit/>
          </a:bodyPr>
          <a:lstStyle/>
          <a:p>
            <a:r>
              <a:rPr lang="af-ZA" dirty="0"/>
              <a:t>Totdat ŉ feit bewys is, kan dit op die meeste net ŉ teorie wees. Elke teorie het een van twee uiteindes na toetsing – dit vorder tot feitlikheid, of daal tot fiksie.</a:t>
            </a:r>
          </a:p>
        </p:txBody>
      </p:sp>
      <p:sp>
        <p:nvSpPr>
          <p:cNvPr id="6" name="TextBox 5"/>
          <p:cNvSpPr txBox="1"/>
          <p:nvPr/>
        </p:nvSpPr>
        <p:spPr>
          <a:xfrm>
            <a:off x="107504" y="3893938"/>
            <a:ext cx="8928992" cy="923330"/>
          </a:xfrm>
          <a:prstGeom prst="rect">
            <a:avLst/>
          </a:prstGeom>
          <a:solidFill>
            <a:schemeClr val="accent2">
              <a:lumMod val="20000"/>
              <a:lumOff val="80000"/>
            </a:schemeClr>
          </a:solidFill>
          <a:ln>
            <a:solidFill>
              <a:schemeClr val="accent1"/>
            </a:solidFill>
          </a:ln>
        </p:spPr>
        <p:txBody>
          <a:bodyPr wrap="square" rtlCol="0">
            <a:spAutoFit/>
          </a:bodyPr>
          <a:lstStyle/>
          <a:p>
            <a:r>
              <a:rPr lang="af-ZA" dirty="0"/>
              <a:t>Om belangrike besluite te maak of opinies uit te spreek wat op ongetoetste teorie gebasseer is, maak jou aandadig aan die skepping van ŉ vals feit – dis ŉ leuen – deur die beginsel van repetisie.</a:t>
            </a:r>
          </a:p>
        </p:txBody>
      </p:sp>
      <p:sp>
        <p:nvSpPr>
          <p:cNvPr id="7" name="TextBox 6"/>
          <p:cNvSpPr txBox="1"/>
          <p:nvPr/>
        </p:nvSpPr>
        <p:spPr>
          <a:xfrm>
            <a:off x="1207681" y="6093296"/>
            <a:ext cx="7074116" cy="584775"/>
          </a:xfrm>
          <a:prstGeom prst="rect">
            <a:avLst/>
          </a:prstGeom>
          <a:noFill/>
        </p:spPr>
        <p:txBody>
          <a:bodyPr wrap="none" rtlCol="0">
            <a:spAutoFit/>
          </a:bodyPr>
          <a:lstStyle/>
          <a:p>
            <a:r>
              <a:rPr lang="af-ZA" sz="3200" b="1" dirty="0">
                <a:solidFill>
                  <a:srgbClr val="0070C0"/>
                </a:solidFill>
                <a:effectLst>
                  <a:outerShdw blurRad="38100" dist="38100" dir="2700000" algn="tl">
                    <a:srgbClr val="000000">
                      <a:alpha val="43137"/>
                    </a:srgbClr>
                  </a:outerShdw>
                </a:effectLst>
              </a:rPr>
              <a:t>Waar pas geloof dan in? By feit of fiksie?</a:t>
            </a:r>
          </a:p>
        </p:txBody>
      </p:sp>
      <p:sp>
        <p:nvSpPr>
          <p:cNvPr id="8" name="TextBox 7"/>
          <p:cNvSpPr txBox="1"/>
          <p:nvPr/>
        </p:nvSpPr>
        <p:spPr>
          <a:xfrm>
            <a:off x="107504" y="4969668"/>
            <a:ext cx="8928992" cy="923330"/>
          </a:xfrm>
          <a:prstGeom prst="rect">
            <a:avLst/>
          </a:prstGeom>
          <a:solidFill>
            <a:schemeClr val="accent2">
              <a:lumMod val="20000"/>
              <a:lumOff val="80000"/>
            </a:schemeClr>
          </a:solidFill>
          <a:ln>
            <a:solidFill>
              <a:schemeClr val="accent1"/>
            </a:solidFill>
          </a:ln>
        </p:spPr>
        <p:txBody>
          <a:bodyPr wrap="square" rtlCol="0">
            <a:spAutoFit/>
          </a:bodyPr>
          <a:lstStyle/>
          <a:p>
            <a:r>
              <a:rPr lang="af-ZA" dirty="0"/>
              <a:t>Die aanbied van fiksie as feite is alombekend en word algemeen gebruik deur owerhede en magte om mense, en veral die opkomende geslag te manipuleer om spesifieke uitkomste te verkry – soos dit die agenda van die betrokke mag of owerheid pas.</a:t>
            </a:r>
          </a:p>
        </p:txBody>
      </p:sp>
    </p:spTree>
    <p:extLst>
      <p:ext uri="{BB962C8B-B14F-4D97-AF65-F5344CB8AC3E}">
        <p14:creationId xmlns:p14="http://schemas.microsoft.com/office/powerpoint/2010/main" val="177952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83" y="-1589"/>
            <a:ext cx="9108504" cy="648072"/>
          </a:xfrm>
        </p:spPr>
        <p:txBody>
          <a:bodyPr>
            <a:noAutofit/>
          </a:bodyPr>
          <a:lstStyle/>
          <a:p>
            <a:r>
              <a:rPr lang="af-ZA" sz="3200" b="1" dirty="0">
                <a:effectLst>
                  <a:outerShdw blurRad="38100" dist="38100" dir="2700000" algn="tl">
                    <a:srgbClr val="000000">
                      <a:alpha val="43137"/>
                    </a:srgbClr>
                  </a:outerShdw>
                </a:effectLst>
              </a:rPr>
              <a:t>As feite bewyslas het, wat maak ons met ons geloof?</a:t>
            </a:r>
          </a:p>
        </p:txBody>
      </p:sp>
      <p:sp>
        <p:nvSpPr>
          <p:cNvPr id="4" name="Rectangle 3"/>
          <p:cNvSpPr/>
          <p:nvPr/>
        </p:nvSpPr>
        <p:spPr>
          <a:xfrm>
            <a:off x="40331" y="692696"/>
            <a:ext cx="9073008" cy="1685077"/>
          </a:xfrm>
          <a:prstGeom prst="rect">
            <a:avLst/>
          </a:prstGeom>
          <a:solidFill>
            <a:schemeClr val="accent1">
              <a:lumMod val="20000"/>
              <a:lumOff val="80000"/>
            </a:schemeClr>
          </a:solidFill>
          <a:ln>
            <a:solidFill>
              <a:schemeClr val="accent1"/>
            </a:solidFill>
          </a:ln>
        </p:spPr>
        <p:txBody>
          <a:bodyPr wrap="square">
            <a:spAutoFit/>
          </a:bodyPr>
          <a:lstStyle/>
          <a:p>
            <a:pPr marL="228600" indent="-228600">
              <a:lnSpc>
                <a:spcPct val="115000"/>
              </a:lnSpc>
              <a:spcAft>
                <a:spcPts val="0"/>
              </a:spcAft>
            </a:pPr>
            <a:r>
              <a:rPr lang="af-ZA" dirty="0">
                <a:solidFill>
                  <a:srgbClr val="008080"/>
                </a:solidFill>
                <a:latin typeface="Georgia"/>
                <a:ea typeface="Calibri"/>
                <a:cs typeface="Georgia"/>
              </a:rPr>
              <a:t>Heb 11:1</a:t>
            </a:r>
            <a:r>
              <a:rPr lang="af-ZA" dirty="0">
                <a:latin typeface="Georgia"/>
                <a:ea typeface="Calibri"/>
                <a:cs typeface="Georgia"/>
              </a:rPr>
              <a:t>  Die geloof dan is ŉ vaste vertroue op die dinge wat ons hoop, ŉ bewys van die dinge wat ons nie sien nie. </a:t>
            </a:r>
            <a:r>
              <a:rPr lang="af-ZA" dirty="0">
                <a:solidFill>
                  <a:srgbClr val="008080"/>
                </a:solidFill>
                <a:latin typeface="Georgia"/>
                <a:ea typeface="Calibri"/>
                <a:cs typeface="Georgia"/>
              </a:rPr>
              <a:t>Heb 11:2</a:t>
            </a:r>
            <a:r>
              <a:rPr lang="af-ZA" dirty="0">
                <a:latin typeface="Georgia"/>
                <a:ea typeface="Calibri"/>
                <a:cs typeface="Georgia"/>
              </a:rPr>
              <a:t>  Want daardeur het die mense van die ou tyd getuienis ontvang. </a:t>
            </a:r>
            <a:r>
              <a:rPr lang="af-ZA" dirty="0">
                <a:solidFill>
                  <a:srgbClr val="008080"/>
                </a:solidFill>
                <a:latin typeface="Georgia"/>
                <a:ea typeface="Calibri"/>
                <a:cs typeface="Georgia"/>
              </a:rPr>
              <a:t>Heb 11:3</a:t>
            </a:r>
            <a:r>
              <a:rPr lang="af-ZA" dirty="0">
                <a:latin typeface="Georgia"/>
                <a:ea typeface="Calibri"/>
                <a:cs typeface="Georgia"/>
              </a:rPr>
              <a:t>  Deur die geloof verstaan ons dat die wêreld deur die woord van God toeberei is, sodat die dinge wat gesien word, nie ontstaan het uit sienlike dinge nie.</a:t>
            </a:r>
            <a:endParaRPr lang="af-ZA" dirty="0">
              <a:ea typeface="Calibri"/>
              <a:cs typeface="Times New Roman"/>
            </a:endParaRPr>
          </a:p>
        </p:txBody>
      </p:sp>
      <p:sp>
        <p:nvSpPr>
          <p:cNvPr id="5" name="Rectangle 4"/>
          <p:cNvSpPr/>
          <p:nvPr/>
        </p:nvSpPr>
        <p:spPr>
          <a:xfrm>
            <a:off x="40331" y="2661919"/>
            <a:ext cx="8309391" cy="461665"/>
          </a:xfrm>
          <a:prstGeom prst="rect">
            <a:avLst/>
          </a:prstGeom>
        </p:spPr>
        <p:txBody>
          <a:bodyPr wrap="none">
            <a:spAutoFit/>
          </a:bodyPr>
          <a:lstStyle/>
          <a:p>
            <a:r>
              <a:rPr lang="af-ZA" sz="2400" b="1" dirty="0">
                <a:solidFill>
                  <a:srgbClr val="0070C0"/>
                </a:solidFill>
                <a:effectLst>
                  <a:outerShdw blurRad="38100" dist="38100" dir="2700000" algn="tl">
                    <a:srgbClr val="000000">
                      <a:alpha val="43137"/>
                    </a:srgbClr>
                  </a:outerShdw>
                </a:effectLst>
              </a:rPr>
              <a:t>Die </a:t>
            </a:r>
            <a:r>
              <a:rPr lang="af-ZA" sz="2400" b="1" dirty="0">
                <a:solidFill>
                  <a:srgbClr val="FF0000"/>
                </a:solidFill>
                <a:effectLst>
                  <a:outerShdw blurRad="38100" dist="38100" dir="2700000" algn="tl">
                    <a:srgbClr val="000000">
                      <a:alpha val="43137"/>
                    </a:srgbClr>
                  </a:outerShdw>
                </a:effectLst>
              </a:rPr>
              <a:t>geloof</a:t>
            </a:r>
            <a:r>
              <a:rPr lang="af-ZA" sz="2400" b="1" dirty="0">
                <a:solidFill>
                  <a:srgbClr val="0070C0"/>
                </a:solidFill>
                <a:effectLst>
                  <a:outerShdw blurRad="38100" dist="38100" dir="2700000" algn="tl">
                    <a:srgbClr val="000000">
                      <a:alpha val="43137"/>
                    </a:srgbClr>
                  </a:outerShdw>
                </a:effectLst>
              </a:rPr>
              <a:t> dan </a:t>
            </a:r>
            <a:r>
              <a:rPr lang="af-ZA" sz="2400" b="1" dirty="0">
                <a:solidFill>
                  <a:srgbClr val="FF0000"/>
                </a:solidFill>
                <a:effectLst>
                  <a:outerShdw blurRad="38100" dist="38100" dir="2700000" algn="tl">
                    <a:srgbClr val="000000">
                      <a:alpha val="43137"/>
                    </a:srgbClr>
                  </a:outerShdw>
                </a:effectLst>
              </a:rPr>
              <a:t>is</a:t>
            </a:r>
            <a:r>
              <a:rPr lang="af-ZA" sz="2400" b="1" dirty="0">
                <a:solidFill>
                  <a:srgbClr val="0070C0"/>
                </a:solidFill>
                <a:effectLst>
                  <a:outerShdw blurRad="38100" dist="38100" dir="2700000" algn="tl">
                    <a:srgbClr val="000000">
                      <a:alpha val="43137"/>
                    </a:srgbClr>
                  </a:outerShdw>
                </a:effectLst>
              </a:rPr>
              <a:t> …. ŉ </a:t>
            </a:r>
            <a:r>
              <a:rPr lang="af-ZA" sz="2400" b="1" dirty="0">
                <a:solidFill>
                  <a:srgbClr val="FF0000"/>
                </a:solidFill>
                <a:effectLst>
                  <a:outerShdw blurRad="38100" dist="38100" dir="2700000" algn="tl">
                    <a:srgbClr val="000000">
                      <a:alpha val="43137"/>
                    </a:srgbClr>
                  </a:outerShdw>
                </a:effectLst>
              </a:rPr>
              <a:t>bewys</a:t>
            </a:r>
            <a:r>
              <a:rPr lang="af-ZA" sz="2400" b="1" dirty="0">
                <a:solidFill>
                  <a:srgbClr val="0070C0"/>
                </a:solidFill>
                <a:effectLst>
                  <a:outerShdw blurRad="38100" dist="38100" dir="2700000" algn="tl">
                    <a:srgbClr val="000000">
                      <a:alpha val="43137"/>
                    </a:srgbClr>
                  </a:outerShdw>
                </a:effectLst>
              </a:rPr>
              <a:t> van die dinge wat ons nie sien nie.</a:t>
            </a:r>
          </a:p>
        </p:txBody>
      </p:sp>
      <p:sp>
        <p:nvSpPr>
          <p:cNvPr id="6" name="Rectangle 5"/>
          <p:cNvSpPr/>
          <p:nvPr/>
        </p:nvSpPr>
        <p:spPr>
          <a:xfrm>
            <a:off x="40331" y="4909905"/>
            <a:ext cx="9073008" cy="1200329"/>
          </a:xfrm>
          <a:prstGeom prst="rect">
            <a:avLst/>
          </a:prstGeom>
        </p:spPr>
        <p:txBody>
          <a:bodyPr wrap="square">
            <a:spAutoFit/>
          </a:bodyPr>
          <a:lstStyle/>
          <a:p>
            <a:r>
              <a:rPr lang="af-ZA" sz="2400" b="1" dirty="0">
                <a:solidFill>
                  <a:srgbClr val="FF0000"/>
                </a:solidFill>
                <a:effectLst>
                  <a:outerShdw blurRad="38100" dist="38100" dir="2700000" algn="tl">
                    <a:srgbClr val="000000">
                      <a:alpha val="43137"/>
                    </a:srgbClr>
                  </a:outerShdw>
                </a:effectLst>
              </a:rPr>
              <a:t>Deur</a:t>
            </a:r>
            <a:r>
              <a:rPr lang="af-ZA" sz="2400" b="1" dirty="0">
                <a:solidFill>
                  <a:srgbClr val="0070C0"/>
                </a:solidFill>
                <a:effectLst>
                  <a:outerShdw blurRad="38100" dist="38100" dir="2700000" algn="tl">
                    <a:srgbClr val="000000">
                      <a:alpha val="43137"/>
                    </a:srgbClr>
                  </a:outerShdw>
                </a:effectLst>
              </a:rPr>
              <a:t> die </a:t>
            </a:r>
            <a:r>
              <a:rPr lang="af-ZA" sz="2400" b="1" dirty="0">
                <a:solidFill>
                  <a:srgbClr val="FF0000"/>
                </a:solidFill>
                <a:effectLst>
                  <a:outerShdw blurRad="38100" dist="38100" dir="2700000" algn="tl">
                    <a:srgbClr val="000000">
                      <a:alpha val="43137"/>
                    </a:srgbClr>
                  </a:outerShdw>
                </a:effectLst>
              </a:rPr>
              <a:t>geloof verstaan ons</a:t>
            </a:r>
            <a:r>
              <a:rPr lang="af-ZA" sz="2400" b="1" dirty="0">
                <a:solidFill>
                  <a:srgbClr val="0070C0"/>
                </a:solidFill>
                <a:effectLst>
                  <a:outerShdw blurRad="38100" dist="38100" dir="2700000" algn="tl">
                    <a:srgbClr val="000000">
                      <a:alpha val="43137"/>
                    </a:srgbClr>
                  </a:outerShdw>
                </a:effectLst>
              </a:rPr>
              <a:t> dat die wêreld deur die </a:t>
            </a:r>
            <a:r>
              <a:rPr lang="af-ZA" sz="2400" b="1" dirty="0">
                <a:solidFill>
                  <a:srgbClr val="FF0000"/>
                </a:solidFill>
                <a:effectLst>
                  <a:outerShdw blurRad="38100" dist="38100" dir="2700000" algn="tl">
                    <a:srgbClr val="000000">
                      <a:alpha val="43137"/>
                    </a:srgbClr>
                  </a:outerShdw>
                </a:effectLst>
              </a:rPr>
              <a:t>woord van God</a:t>
            </a:r>
            <a:r>
              <a:rPr lang="af-ZA" sz="2400" b="1" dirty="0">
                <a:solidFill>
                  <a:srgbClr val="0070C0"/>
                </a:solidFill>
                <a:effectLst>
                  <a:outerShdw blurRad="38100" dist="38100" dir="2700000" algn="tl">
                    <a:srgbClr val="000000">
                      <a:alpha val="43137"/>
                    </a:srgbClr>
                  </a:outerShdw>
                </a:effectLst>
              </a:rPr>
              <a:t> toeberei is, sodat die dinge </a:t>
            </a:r>
            <a:r>
              <a:rPr lang="af-ZA" sz="2400" b="1" dirty="0">
                <a:solidFill>
                  <a:srgbClr val="FF0000"/>
                </a:solidFill>
                <a:effectLst>
                  <a:outerShdw blurRad="38100" dist="38100" dir="2700000" algn="tl">
                    <a:srgbClr val="000000">
                      <a:alpha val="43137"/>
                    </a:srgbClr>
                  </a:outerShdw>
                </a:effectLst>
              </a:rPr>
              <a:t>wat gesien word</a:t>
            </a:r>
            <a:r>
              <a:rPr lang="af-ZA" sz="2400" b="1" dirty="0">
                <a:solidFill>
                  <a:srgbClr val="0070C0"/>
                </a:solidFill>
                <a:effectLst>
                  <a:outerShdw blurRad="38100" dist="38100" dir="2700000" algn="tl">
                    <a:srgbClr val="000000">
                      <a:alpha val="43137"/>
                    </a:srgbClr>
                  </a:outerShdw>
                </a:effectLst>
              </a:rPr>
              <a:t>, </a:t>
            </a:r>
            <a:r>
              <a:rPr lang="af-ZA" sz="2400" b="1" dirty="0">
                <a:solidFill>
                  <a:srgbClr val="FF0000"/>
                </a:solidFill>
                <a:effectLst>
                  <a:outerShdw blurRad="38100" dist="38100" dir="2700000" algn="tl">
                    <a:srgbClr val="000000">
                      <a:alpha val="43137"/>
                    </a:srgbClr>
                  </a:outerShdw>
                </a:effectLst>
              </a:rPr>
              <a:t>nie ontstaan het uit sienlike</a:t>
            </a:r>
            <a:r>
              <a:rPr lang="af-ZA" sz="2400" b="1" dirty="0">
                <a:solidFill>
                  <a:srgbClr val="0070C0"/>
                </a:solidFill>
                <a:effectLst>
                  <a:outerShdw blurRad="38100" dist="38100" dir="2700000" algn="tl">
                    <a:srgbClr val="000000">
                      <a:alpha val="43137"/>
                    </a:srgbClr>
                  </a:outerShdw>
                </a:effectLst>
              </a:rPr>
              <a:t> dinge </a:t>
            </a:r>
            <a:r>
              <a:rPr lang="af-ZA" sz="2400" b="1" dirty="0">
                <a:solidFill>
                  <a:srgbClr val="FF0000"/>
                </a:solidFill>
                <a:effectLst>
                  <a:outerShdw blurRad="38100" dist="38100" dir="2700000" algn="tl">
                    <a:srgbClr val="000000">
                      <a:alpha val="43137"/>
                    </a:srgbClr>
                  </a:outerShdw>
                </a:effectLst>
              </a:rPr>
              <a:t>nie</a:t>
            </a:r>
            <a:r>
              <a:rPr lang="af-ZA" sz="2400" b="1" dirty="0">
                <a:solidFill>
                  <a:srgbClr val="0070C0"/>
                </a:solidFill>
                <a:effectLst>
                  <a:outerShdw blurRad="38100" dist="38100" dir="2700000" algn="tl">
                    <a:srgbClr val="000000">
                      <a:alpha val="43137"/>
                    </a:srgbClr>
                  </a:outerShdw>
                </a:effectLst>
              </a:rPr>
              <a:t>.</a:t>
            </a:r>
          </a:p>
        </p:txBody>
      </p:sp>
      <p:sp>
        <p:nvSpPr>
          <p:cNvPr id="7" name="Rectangle 6"/>
          <p:cNvSpPr/>
          <p:nvPr/>
        </p:nvSpPr>
        <p:spPr>
          <a:xfrm>
            <a:off x="35496" y="3615407"/>
            <a:ext cx="8856984" cy="461665"/>
          </a:xfrm>
          <a:prstGeom prst="rect">
            <a:avLst/>
          </a:prstGeom>
        </p:spPr>
        <p:txBody>
          <a:bodyPr wrap="square">
            <a:spAutoFit/>
          </a:bodyPr>
          <a:lstStyle/>
          <a:p>
            <a:r>
              <a:rPr lang="af-ZA" sz="2400" b="1" dirty="0">
                <a:solidFill>
                  <a:srgbClr val="0070C0"/>
                </a:solidFill>
                <a:effectLst>
                  <a:outerShdw blurRad="38100" dist="38100" dir="2700000" algn="tl">
                    <a:srgbClr val="000000">
                      <a:alpha val="43137"/>
                    </a:srgbClr>
                  </a:outerShdw>
                </a:effectLst>
              </a:rPr>
              <a:t>Want </a:t>
            </a:r>
            <a:r>
              <a:rPr lang="af-ZA" sz="2400" b="1" dirty="0">
                <a:solidFill>
                  <a:srgbClr val="FF0000"/>
                </a:solidFill>
                <a:effectLst>
                  <a:outerShdw blurRad="38100" dist="38100" dir="2700000" algn="tl">
                    <a:srgbClr val="000000">
                      <a:alpha val="43137"/>
                    </a:srgbClr>
                  </a:outerShdw>
                </a:effectLst>
              </a:rPr>
              <a:t>daardeur</a:t>
            </a:r>
            <a:r>
              <a:rPr lang="af-ZA" sz="2400" b="1" dirty="0">
                <a:solidFill>
                  <a:srgbClr val="0070C0"/>
                </a:solidFill>
                <a:effectLst>
                  <a:outerShdw blurRad="38100" dist="38100" dir="2700000" algn="tl">
                    <a:srgbClr val="000000">
                      <a:alpha val="43137"/>
                    </a:srgbClr>
                  </a:outerShdw>
                </a:effectLst>
              </a:rPr>
              <a:t> het die mense van die ou tyd </a:t>
            </a:r>
            <a:r>
              <a:rPr lang="af-ZA" sz="2400" b="1" dirty="0">
                <a:solidFill>
                  <a:srgbClr val="FF0000"/>
                </a:solidFill>
                <a:effectLst>
                  <a:outerShdw blurRad="38100" dist="38100" dir="2700000" algn="tl">
                    <a:srgbClr val="000000">
                      <a:alpha val="43137"/>
                    </a:srgbClr>
                  </a:outerShdw>
                </a:effectLst>
              </a:rPr>
              <a:t>getuienis ontvang</a:t>
            </a:r>
            <a:r>
              <a:rPr lang="af-ZA" sz="2400" b="1" dirty="0">
                <a:solidFill>
                  <a:srgbClr val="0070C0"/>
                </a:solidFill>
                <a:effectLst>
                  <a:outerShdw blurRad="38100" dist="38100" dir="2700000" algn="tl">
                    <a:srgbClr val="000000">
                      <a:alpha val="43137"/>
                    </a:srgbClr>
                  </a:outerShdw>
                </a:effectLst>
              </a:rPr>
              <a:t>. </a:t>
            </a:r>
          </a:p>
        </p:txBody>
      </p:sp>
      <p:sp>
        <p:nvSpPr>
          <p:cNvPr id="3" name="TextBox 2"/>
          <p:cNvSpPr txBox="1"/>
          <p:nvPr/>
        </p:nvSpPr>
        <p:spPr>
          <a:xfrm>
            <a:off x="35496" y="3126542"/>
            <a:ext cx="9008474" cy="461665"/>
          </a:xfrm>
          <a:prstGeom prst="rect">
            <a:avLst/>
          </a:prstGeom>
          <a:noFill/>
        </p:spPr>
        <p:txBody>
          <a:bodyPr wrap="square" rtlCol="0">
            <a:spAutoFit/>
          </a:bodyPr>
          <a:lstStyle/>
          <a:p>
            <a:r>
              <a:rPr lang="af-ZA" sz="2400" b="1" dirty="0">
                <a:effectLst>
                  <a:outerShdw blurRad="38100" dist="38100" dir="2700000" algn="tl">
                    <a:srgbClr val="000000">
                      <a:alpha val="43137"/>
                    </a:srgbClr>
                  </a:outerShdw>
                </a:effectLst>
              </a:rPr>
              <a:t>Hoe kan geloof bewyslas bevredig om ŉ teorie na ŉ feit te verander?</a:t>
            </a:r>
          </a:p>
        </p:txBody>
      </p:sp>
      <p:sp>
        <p:nvSpPr>
          <p:cNvPr id="8" name="TextBox 7"/>
          <p:cNvSpPr txBox="1"/>
          <p:nvPr/>
        </p:nvSpPr>
        <p:spPr>
          <a:xfrm>
            <a:off x="57633" y="4078908"/>
            <a:ext cx="8986337" cy="830997"/>
          </a:xfrm>
          <a:prstGeom prst="rect">
            <a:avLst/>
          </a:prstGeom>
          <a:noFill/>
        </p:spPr>
        <p:txBody>
          <a:bodyPr wrap="square" rtlCol="0">
            <a:spAutoFit/>
          </a:bodyPr>
          <a:lstStyle/>
          <a:p>
            <a:r>
              <a:rPr lang="af-ZA" sz="2400" b="1" dirty="0">
                <a:effectLst>
                  <a:outerShdw blurRad="38100" dist="38100" dir="2700000" algn="tl">
                    <a:srgbClr val="000000">
                      <a:alpha val="43137"/>
                    </a:srgbClr>
                  </a:outerShdw>
                </a:effectLst>
              </a:rPr>
              <a:t>Getuienis is aanvaarbare bewys – maar hoe verkry mens dit deur geloof?</a:t>
            </a:r>
          </a:p>
        </p:txBody>
      </p:sp>
      <p:sp>
        <p:nvSpPr>
          <p:cNvPr id="9" name="TextBox 8"/>
          <p:cNvSpPr txBox="1"/>
          <p:nvPr/>
        </p:nvSpPr>
        <p:spPr>
          <a:xfrm>
            <a:off x="35496" y="6027003"/>
            <a:ext cx="9077843" cy="830997"/>
          </a:xfrm>
          <a:prstGeom prst="rect">
            <a:avLst/>
          </a:prstGeom>
          <a:noFill/>
        </p:spPr>
        <p:txBody>
          <a:bodyPr wrap="square" rtlCol="0">
            <a:spAutoFit/>
          </a:bodyPr>
          <a:lstStyle/>
          <a:p>
            <a:r>
              <a:rPr lang="af-ZA" sz="2400" b="1" dirty="0">
                <a:effectLst>
                  <a:outerShdw blurRad="38100" dist="38100" dir="2700000" algn="tl">
                    <a:srgbClr val="000000">
                      <a:alpha val="43137"/>
                    </a:srgbClr>
                  </a:outerShdw>
                </a:effectLst>
              </a:rPr>
              <a:t>Hoe “verstaan” mens iets deur geloof? Verstaan is “logika”, maar kan geloof logies wees?</a:t>
            </a:r>
          </a:p>
        </p:txBody>
      </p:sp>
    </p:spTree>
    <p:extLst>
      <p:ext uri="{BB962C8B-B14F-4D97-AF65-F5344CB8AC3E}">
        <p14:creationId xmlns:p14="http://schemas.microsoft.com/office/powerpoint/2010/main" val="113440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3"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1626</TotalTime>
  <Words>4239</Words>
  <Application>Microsoft Office PowerPoint</Application>
  <PresentationFormat>On-screen Show (4:3)</PresentationFormat>
  <Paragraphs>119</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Georgia</vt:lpstr>
      <vt:lpstr>Georgia Pro</vt:lpstr>
      <vt:lpstr>Times New Roman</vt:lpstr>
      <vt:lpstr>Office Theme</vt:lpstr>
      <vt:lpstr>Feite en Fiksie</vt:lpstr>
      <vt:lpstr>Definisies</vt:lpstr>
      <vt:lpstr>Maar bewyslas is nie altyd nodig om “feite” te skep nie</vt:lpstr>
      <vt:lpstr>Twyfel is die aandrywing van wetenskap</vt:lpstr>
      <vt:lpstr>As ŉ wet twyfel in ŉ feit verbied, kan dit dan nog as ŉ feit vertrou word?</vt:lpstr>
      <vt:lpstr>“Education” is die sterkste manier om “feite” te vestig by die mens.</vt:lpstr>
      <vt:lpstr>Nader aan die huis….Apartheid</vt:lpstr>
      <vt:lpstr>Wat het dit met ŉ geestelike boodskap te doen?</vt:lpstr>
      <vt:lpstr>As feite bewyslas het, wat maak ons met ons geloof?</vt:lpstr>
      <vt:lpstr>As ons dit wou oorskryf volgens die sekulêre wetenskap</vt:lpstr>
      <vt:lpstr>Duisende jare gelede het ŉ man wat wysheid van God gekry het, reeds verklaar wat die mens se probleem is.</vt:lpstr>
      <vt:lpstr>Die wyses wat te dwaas is om te wil erken dat daar ŉ Skepper God is, se “bubble” teorieë..</vt:lpstr>
      <vt:lpstr>PowerPoint Presentation</vt:lpstr>
      <vt:lpstr>As feite bewyslas nodig het, wat maak ons met ons geloof?</vt:lpstr>
      <vt:lpstr>Hy het geglo dat God is, en dat God in staat is om te doen wat hy aan hom belowe het.  Niks hiervan sou kon begin as hy nie eers erken het dat God bestaan nie – dit is die begin van alle wysheid.</vt:lpstr>
      <vt:lpstr>Die Woord verklaar dwaasheid so:</vt:lpstr>
      <vt:lpstr>Wat is feite hier? </vt:lpstr>
      <vt:lpstr>Die onrustige drang na bewyse word slegs rustig wanneer die Seun Hom aan jou openbaar. </vt:lpstr>
      <vt:lpstr>Dis ŉ teorie, tot die Woord dit as feit bewys</vt:lpstr>
      <vt:lpstr>Daar is ŉ spesiale stukkie geskryf oor mense soos Stephen Hawkins….</vt:lpstr>
      <vt:lpstr>Van geloof tot geloof</vt:lpstr>
      <vt:lpstr>Amen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 gaan kom….</dc:title>
  <dc:creator>Francois Schutte</dc:creator>
  <cp:lastModifiedBy>Gerda</cp:lastModifiedBy>
  <cp:revision>69</cp:revision>
  <cp:lastPrinted>2017-08-05T13:56:34Z</cp:lastPrinted>
  <dcterms:created xsi:type="dcterms:W3CDTF">2017-07-31T13:06:42Z</dcterms:created>
  <dcterms:modified xsi:type="dcterms:W3CDTF">2017-08-06T14:54:47Z</dcterms:modified>
</cp:coreProperties>
</file>