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1"/>
  </p:sldMasterIdLst>
  <p:notesMasterIdLst>
    <p:notesMasterId r:id="rId16"/>
  </p:notesMasterIdLst>
  <p:sldIdLst>
    <p:sldId id="257" r:id="rId2"/>
    <p:sldId id="258" r:id="rId3"/>
    <p:sldId id="256" r:id="rId4"/>
    <p:sldId id="259" r:id="rId5"/>
    <p:sldId id="260" r:id="rId6"/>
    <p:sldId id="261" r:id="rId7"/>
    <p:sldId id="266" r:id="rId8"/>
    <p:sldId id="267" r:id="rId9"/>
    <p:sldId id="268" r:id="rId10"/>
    <p:sldId id="269" r:id="rId11"/>
    <p:sldId id="264" r:id="rId12"/>
    <p:sldId id="265" r:id="rId13"/>
    <p:sldId id="270" r:id="rId14"/>
    <p:sldId id="275" r:id="rId15"/>
  </p:sldIdLst>
  <p:sldSz cx="9144000" cy="6858000" type="screen4x3"/>
  <p:notesSz cx="6858000" cy="9144000"/>
  <p:embeddedFontLst>
    <p:embeddedFont>
      <p:font typeface="Trebuchet MS" pitchFamily="34" charset="0"/>
      <p:regular r:id="rId17"/>
      <p:bold r:id="rId18"/>
      <p:italic r:id="rId19"/>
      <p:boldItalic r:id="rId20"/>
    </p:embeddedFont>
    <p:embeddedFont>
      <p:font typeface="Wingdings 2" pitchFamily="18" charset="2"/>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2841" autoAdjust="0"/>
  </p:normalViewPr>
  <p:slideViewPr>
    <p:cSldViewPr>
      <p:cViewPr varScale="1">
        <p:scale>
          <a:sx n="81" d="100"/>
          <a:sy n="81" d="100"/>
        </p:scale>
        <p:origin x="-240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1E3FF-4906-4D2D-A53C-261DB0BA0055}" type="datetimeFigureOut">
              <a:rPr lang="en-US" smtClean="0"/>
              <a:pPr/>
              <a:t>11/1/2015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851B6-43EC-4C1B-9ADC-7E7E533C1533}"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Nie belangrik vir die res van die boodskap nie</a:t>
            </a:r>
          </a:p>
          <a:p>
            <a:r>
              <a:rPr lang="af-ZA" dirty="0" smtClean="0"/>
              <a:t>Bloot verteenwoordigend van baie</a:t>
            </a:r>
            <a:r>
              <a:rPr lang="af-ZA" baseline="0" dirty="0" smtClean="0"/>
              <a:t> mense (soms onsself inkluis)</a:t>
            </a:r>
          </a:p>
          <a:p>
            <a:r>
              <a:rPr lang="af-ZA" baseline="0" dirty="0" smtClean="0"/>
              <a:t>Lees van hom in </a:t>
            </a:r>
            <a:r>
              <a:rPr lang="af-ZA" dirty="0" smtClean="0"/>
              <a:t>Hand 23:26 – 24:</a:t>
            </a:r>
            <a:endParaRPr lang="af-ZA" baseline="0" dirty="0" smtClean="0"/>
          </a:p>
          <a:p>
            <a:pPr>
              <a:buFont typeface="Wingdings" pitchFamily="2" charset="2"/>
              <a:buNone/>
            </a:pPr>
            <a:r>
              <a:rPr lang="af-ZA" baseline="0" dirty="0" smtClean="0"/>
              <a:t>* Geskiedenis: suksesverhaal: Van </a:t>
            </a:r>
            <a:r>
              <a:rPr lang="af-ZA" baseline="0" dirty="0" err="1" smtClean="0"/>
              <a:t>griekse</a:t>
            </a:r>
            <a:r>
              <a:rPr lang="af-ZA" baseline="0" dirty="0" smtClean="0"/>
              <a:t> afkoms uit Arkadiese koningshuis, vrygestelde slaaf, tot Romeinse goewerneur (prokurator) van Judea. (Invloed van sy broer by keiser Nero.)</a:t>
            </a:r>
          </a:p>
          <a:p>
            <a:pPr>
              <a:buFont typeface="Wingdings" pitchFamily="2" charset="2"/>
              <a:buNone/>
            </a:pPr>
            <a:r>
              <a:rPr lang="af-ZA" baseline="0" dirty="0" smtClean="0"/>
              <a:t>* Joodse vrou </a:t>
            </a:r>
            <a:r>
              <a:rPr lang="af-ZA" baseline="0" dirty="0" err="1" smtClean="0"/>
              <a:t>Drusilla</a:t>
            </a:r>
            <a:r>
              <a:rPr lang="af-ZA" baseline="0" dirty="0" smtClean="0"/>
              <a:t> is agterkleindogter van Herodes die Grote (en suster van </a:t>
            </a:r>
            <a:r>
              <a:rPr lang="af-ZA" baseline="0" dirty="0" err="1" smtClean="0"/>
              <a:t>Agrippa</a:t>
            </a:r>
            <a:r>
              <a:rPr lang="af-ZA" baseline="0" dirty="0" smtClean="0"/>
              <a:t> + </a:t>
            </a:r>
            <a:r>
              <a:rPr lang="af-ZA" baseline="0" dirty="0" err="1" smtClean="0"/>
              <a:t>Berenice</a:t>
            </a:r>
            <a:r>
              <a:rPr lang="af-ZA" baseline="0" dirty="0" smtClean="0"/>
              <a:t> in Hand 25), sy kom om in </a:t>
            </a:r>
            <a:r>
              <a:rPr lang="af-ZA" baseline="0" dirty="0" err="1" smtClean="0"/>
              <a:t>Pompei</a:t>
            </a:r>
            <a:r>
              <a:rPr lang="af-ZA" baseline="0" dirty="0" smtClean="0"/>
              <a:t> tydens </a:t>
            </a:r>
            <a:r>
              <a:rPr lang="af-ZA" baseline="0" dirty="0" err="1" smtClean="0"/>
              <a:t>Vesuvius-uitbarsting</a:t>
            </a:r>
            <a:r>
              <a:rPr lang="af-ZA" baseline="0" dirty="0" smtClean="0"/>
              <a:t> (79 nC) </a:t>
            </a:r>
          </a:p>
          <a:p>
            <a:pPr>
              <a:buFont typeface="Wingdings" pitchFamily="2" charset="2"/>
              <a:buNone/>
            </a:pPr>
            <a:r>
              <a:rPr lang="af-ZA" baseline="0" dirty="0" smtClean="0"/>
              <a:t>* Ongeveer jaar 56/57 kry hy ’n gevangene, Paulus, vir regsaak (lei uiteindelik tot Paulus na Rome)</a:t>
            </a:r>
          </a:p>
          <a:p>
            <a:pPr>
              <a:buFont typeface="Wingdings" pitchFamily="2" charset="2"/>
              <a:buNone/>
            </a:pPr>
            <a:r>
              <a:rPr lang="af-ZA" baseline="0" dirty="0" smtClean="0"/>
              <a:t>* Word aangeprys as vredebringer, hervormer ten goede, ervare regter (maar neem dit met ’n knippie sout...)</a:t>
            </a:r>
          </a:p>
          <a:p>
            <a:pPr>
              <a:buFont typeface="Wingdings" pitchFamily="2" charset="2"/>
              <a:buNone/>
            </a:pPr>
            <a:r>
              <a:rPr lang="af-ZA" baseline="0" dirty="0" smtClean="0"/>
              <a:t>* Regsaak sloer twee jaar, hy hoop op omkoopgeld, laat saak onvoltooid as guns aan Jode</a:t>
            </a:r>
          </a:p>
          <a:p>
            <a:pPr>
              <a:buFont typeface="Wingdings" pitchFamily="2" charset="2"/>
              <a:buNone/>
            </a:pPr>
            <a:r>
              <a:rPr lang="af-ZA" baseline="0" dirty="0" smtClean="0"/>
              <a:t>* Geskiedenis: Bekend vir wreedheid, bandeloosheid, geldgierigheid, omkoopbaarheid. Word uiteindelik herroep en aangekla (broer help dat hy ongestraf loskom)</a:t>
            </a:r>
          </a:p>
        </p:txBody>
      </p:sp>
      <p:sp>
        <p:nvSpPr>
          <p:cNvPr id="4" name="Slide Number Placeholder 3"/>
          <p:cNvSpPr>
            <a:spLocks noGrp="1"/>
          </p:cNvSpPr>
          <p:nvPr>
            <p:ph type="sldNum" sz="quarter" idx="10"/>
          </p:nvPr>
        </p:nvSpPr>
        <p:spPr/>
        <p:txBody>
          <a:bodyPr/>
          <a:lstStyle/>
          <a:p>
            <a:fld id="{457851B6-43EC-4C1B-9ADC-7E7E533C1533}"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baseline="0" dirty="0" smtClean="0"/>
              <a:t>Dit is ’n reis (proses) om daar te kom....</a:t>
            </a:r>
          </a:p>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12</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Ons wil nie hoor ons moet onsself beheers nie.</a:t>
            </a:r>
            <a:br>
              <a:rPr lang="af-ZA" dirty="0" smtClean="0"/>
            </a:br>
            <a:endParaRPr lang="en-ZA" dirty="0"/>
          </a:p>
        </p:txBody>
      </p:sp>
      <p:sp>
        <p:nvSpPr>
          <p:cNvPr id="4" name="Slide Number Placeholder 3"/>
          <p:cNvSpPr>
            <a:spLocks noGrp="1"/>
          </p:cNvSpPr>
          <p:nvPr>
            <p:ph type="sldNum" sz="quarter" idx="10"/>
          </p:nvPr>
        </p:nvSpPr>
        <p:spPr/>
        <p:txBody>
          <a:bodyPr/>
          <a:lstStyle/>
          <a:p>
            <a:fld id="{457851B6-43EC-4C1B-9ADC-7E7E533C1533}"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PROBLEEM</a:t>
            </a:r>
            <a:endParaRPr lang="en-ZA" dirty="0"/>
          </a:p>
        </p:txBody>
      </p:sp>
      <p:sp>
        <p:nvSpPr>
          <p:cNvPr id="4" name="Slide Number Placeholder 3"/>
          <p:cNvSpPr>
            <a:spLocks noGrp="1"/>
          </p:cNvSpPr>
          <p:nvPr>
            <p:ph type="sldNum" sz="quarter" idx="10"/>
          </p:nvPr>
        </p:nvSpPr>
        <p:spPr/>
        <p:txBody>
          <a:bodyPr/>
          <a:lstStyle/>
          <a:p>
            <a:fld id="{457851B6-43EC-4C1B-9ADC-7E7E533C1533}"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f-ZA" dirty="0" smtClean="0"/>
              <a:t>ANTWOORD</a:t>
            </a:r>
          </a:p>
          <a:p>
            <a:r>
              <a:rPr lang="af-ZA" dirty="0" smtClean="0"/>
              <a:t>Lede IS NIE</a:t>
            </a:r>
            <a:r>
              <a:rPr lang="af-ZA" baseline="0" dirty="0" smtClean="0"/>
              <a:t> liggaam nie</a:t>
            </a:r>
          </a:p>
        </p:txBody>
      </p:sp>
      <p:sp>
        <p:nvSpPr>
          <p:cNvPr id="4" name="Slide Number Placeholder 3"/>
          <p:cNvSpPr>
            <a:spLocks noGrp="1"/>
          </p:cNvSpPr>
          <p:nvPr>
            <p:ph type="sldNum" sz="quarter" idx="10"/>
          </p:nvPr>
        </p:nvSpPr>
        <p:spPr/>
        <p:txBody>
          <a:bodyPr/>
          <a:lstStyle/>
          <a:p>
            <a:fld id="{457851B6-43EC-4C1B-9ADC-7E7E533C1533}"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f-ZA" baseline="0" dirty="0" smtClean="0"/>
          </a:p>
        </p:txBody>
      </p:sp>
      <p:sp>
        <p:nvSpPr>
          <p:cNvPr id="4" name="Slide Number Placeholder 3"/>
          <p:cNvSpPr>
            <a:spLocks noGrp="1"/>
          </p:cNvSpPr>
          <p:nvPr>
            <p:ph type="sldNum" sz="quarter" idx="10"/>
          </p:nvPr>
        </p:nvSpPr>
        <p:spPr/>
        <p:txBody>
          <a:bodyPr/>
          <a:lstStyle/>
          <a:p>
            <a:fld id="{457851B6-43EC-4C1B-9ADC-7E7E533C1533}" type="slidenum">
              <a:rPr lang="en-ZA" smtClean="0"/>
              <a:pPr/>
              <a:t>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6B62CC7-896C-48E2-807F-3C0DCB381715}" type="datetimeFigureOut">
              <a:rPr lang="en-US" smtClean="0"/>
              <a:pPr/>
              <a:t>11/1/2015</a:t>
            </a:fld>
            <a:endParaRPr lang="en-Z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Z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3C6D51D-FA09-4EBC-BEB8-BA0826DBDE75}" type="slidenum">
              <a:rPr lang="en-ZA" smtClean="0"/>
              <a:pPr/>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B62CC7-896C-48E2-807F-3C0DCB381715}" type="datetimeFigureOut">
              <a:rPr lang="en-US" smtClean="0"/>
              <a:pPr/>
              <a:t>11/1/2015</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A3C6D51D-FA09-4EBC-BEB8-BA0826DBDE75}"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6B62CC7-896C-48E2-807F-3C0DCB381715}" type="datetimeFigureOut">
              <a:rPr lang="en-US" smtClean="0"/>
              <a:pPr/>
              <a:t>11/1/2015</a:t>
            </a:fld>
            <a:endParaRPr lang="en-Z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Z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3C6D51D-FA09-4EBC-BEB8-BA0826DBDE75}"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B62CC7-896C-48E2-807F-3C0DCB381715}" type="datetimeFigureOut">
              <a:rPr lang="en-US" smtClean="0"/>
              <a:pPr/>
              <a:t>11/1/2015</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A3C6D51D-FA09-4EBC-BEB8-BA0826DBDE75}"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6B62CC7-896C-48E2-807F-3C0DCB381715}" type="datetimeFigureOut">
              <a:rPr lang="en-US" smtClean="0"/>
              <a:pPr/>
              <a:t>11/1/2015</a:t>
            </a:fld>
            <a:endParaRPr lang="en-Z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Z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3C6D51D-FA09-4EBC-BEB8-BA0826DBDE75}" type="slidenum">
              <a:rPr lang="en-ZA" smtClean="0"/>
              <a:pPr/>
              <a:t>‹#›</a:t>
            </a:fld>
            <a:endParaRPr lang="en-Z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B62CC7-896C-48E2-807F-3C0DCB381715}" type="datetimeFigureOut">
              <a:rPr lang="en-US" smtClean="0"/>
              <a:pPr/>
              <a:t>11/1/2015</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A3C6D51D-FA09-4EBC-BEB8-BA0826DBDE75}"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B62CC7-896C-48E2-807F-3C0DCB381715}" type="datetimeFigureOut">
              <a:rPr lang="en-US" smtClean="0"/>
              <a:pPr/>
              <a:t>11/1/2015</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A3C6D51D-FA09-4EBC-BEB8-BA0826DBDE75}"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B62CC7-896C-48E2-807F-3C0DCB381715}" type="datetimeFigureOut">
              <a:rPr lang="en-US" smtClean="0"/>
              <a:pPr/>
              <a:t>11/1/2015</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A3C6D51D-FA09-4EBC-BEB8-BA0826DBDE75}"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6B62CC7-896C-48E2-807F-3C0DCB381715}" type="datetimeFigureOut">
              <a:rPr lang="en-US" smtClean="0"/>
              <a:pPr/>
              <a:t>11/1/2015</a:t>
            </a:fld>
            <a:endParaRPr lang="en-Z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ZA"/>
          </a:p>
        </p:txBody>
      </p:sp>
      <p:sp>
        <p:nvSpPr>
          <p:cNvPr id="4" name="Slide Number Placeholder 3"/>
          <p:cNvSpPr>
            <a:spLocks noGrp="1"/>
          </p:cNvSpPr>
          <p:nvPr>
            <p:ph type="sldNum" sz="quarter" idx="12"/>
          </p:nvPr>
        </p:nvSpPr>
        <p:spPr/>
        <p:txBody>
          <a:bodyPr/>
          <a:lstStyle>
            <a:extLst/>
          </a:lstStyle>
          <a:p>
            <a:fld id="{A3C6D51D-FA09-4EBC-BEB8-BA0826DBDE75}"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B62CC7-896C-48E2-807F-3C0DCB381715}" type="datetimeFigureOut">
              <a:rPr lang="en-US" smtClean="0"/>
              <a:pPr/>
              <a:t>11/1/2015</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A3C6D51D-FA09-4EBC-BEB8-BA0826DBDE75}"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6B62CC7-896C-48E2-807F-3C0DCB381715}" type="datetimeFigureOut">
              <a:rPr lang="en-US" smtClean="0"/>
              <a:pPr/>
              <a:t>11/1/2015</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A3C6D51D-FA09-4EBC-BEB8-BA0826DBDE75}" type="slidenum">
              <a:rPr lang="en-ZA" smtClean="0"/>
              <a:pPr/>
              <a:t>‹#›</a:t>
            </a:fld>
            <a:endParaRPr lang="en-Z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6B62CC7-896C-48E2-807F-3C0DCB381715}" type="datetimeFigureOut">
              <a:rPr lang="en-US" smtClean="0"/>
              <a:pPr/>
              <a:t>11/1/2015</a:t>
            </a:fld>
            <a:endParaRPr lang="en-Z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Z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3C6D51D-FA09-4EBC-BEB8-BA0826DBDE7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err="1" smtClean="0"/>
              <a:t>Felix</a:t>
            </a:r>
            <a:endParaRPr lang="en-ZA" dirty="0"/>
          </a:p>
        </p:txBody>
      </p:sp>
      <p:sp>
        <p:nvSpPr>
          <p:cNvPr id="3" name="Content Placeholder 2"/>
          <p:cNvSpPr>
            <a:spLocks noGrp="1"/>
          </p:cNvSpPr>
          <p:nvPr>
            <p:ph idx="1"/>
          </p:nvPr>
        </p:nvSpPr>
        <p:spPr/>
        <p:txBody>
          <a:bodyPr/>
          <a:lstStyle/>
          <a:p>
            <a:pPr>
              <a:buNone/>
            </a:pPr>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Rom 6 [12] </a:t>
            </a:r>
            <a:r>
              <a:rPr lang="nl-NL" dirty="0" smtClean="0"/>
              <a:t>Laat die sonde dan in julle sterflike liggaam nie heers dat julle aan sy begeerlikhede gehoorsaam sou wees nie. </a:t>
            </a:r>
            <a:r>
              <a:rPr lang="nl-NL" b="1" dirty="0" smtClean="0">
                <a:solidFill>
                  <a:schemeClr val="accent1"/>
                </a:solidFill>
              </a:rPr>
              <a:t>[13] </a:t>
            </a:r>
            <a:r>
              <a:rPr lang="nl-NL" dirty="0" smtClean="0"/>
              <a:t>En moenie julle lede stel tot beskikking van die sonde as werktuie van ongeregtigheid nie, maar stel julleself tot beskikking van God as mense wat uit die dode lewend geword het, en julle </a:t>
            </a:r>
            <a:r>
              <a:rPr lang="nl-NL" b="1" i="1" dirty="0" smtClean="0">
                <a:solidFill>
                  <a:schemeClr val="accent3"/>
                </a:solidFill>
              </a:rPr>
              <a:t>lede as werktuie van geregtigheid</a:t>
            </a:r>
            <a:r>
              <a:rPr lang="nl-NL" dirty="0" smtClean="0"/>
              <a:t> in die diens van God.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Gal 2 [20] </a:t>
            </a:r>
            <a:r>
              <a:rPr lang="nl-NL" dirty="0" smtClean="0"/>
              <a:t>Ek is met Die Gesalfde gekruisig, en ék leef nie meer nie, maar </a:t>
            </a:r>
            <a:r>
              <a:rPr lang="nl-NL" b="1" i="1" dirty="0" smtClean="0">
                <a:solidFill>
                  <a:schemeClr val="accent3"/>
                </a:solidFill>
              </a:rPr>
              <a:t>Die Gesalfde leef in my</a:t>
            </a:r>
            <a:r>
              <a:rPr lang="nl-NL" dirty="0" smtClean="0"/>
              <a:t>. En wat ek nou in die vlees lewe, leef ek deur die geloof in die Seun van God wat my liefgehad het en Homself vir my oorgegee het.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Praktika</a:t>
            </a:r>
            <a:endParaRPr lang="en-ZA" dirty="0"/>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Hand 24 [14] </a:t>
            </a:r>
            <a:r>
              <a:rPr lang="nl-NL" dirty="0" smtClean="0"/>
              <a:t>Maar dit erken ek voor u - dat ek volgens </a:t>
            </a:r>
            <a:r>
              <a:rPr lang="nl-NL" b="1" i="1" dirty="0" smtClean="0">
                <a:solidFill>
                  <a:schemeClr val="accent3"/>
                </a:solidFill>
              </a:rPr>
              <a:t>die Weg</a:t>
            </a:r>
            <a:r>
              <a:rPr lang="nl-NL" dirty="0" smtClean="0"/>
              <a:t> wat hulle sekte noem, so die God van my vaders dien, terwyl ek alles glo wat in die wet en in die profete geskrywe is,</a:t>
            </a:r>
          </a:p>
          <a:p>
            <a:pPr>
              <a:buNone/>
            </a:pPr>
            <a:endParaRPr lang="nl-NL" dirty="0" smtClean="0"/>
          </a:p>
          <a:p>
            <a:pPr>
              <a:buNone/>
            </a:pPr>
            <a:r>
              <a:rPr lang="nl-NL" i="1" dirty="0" smtClean="0"/>
              <a:t>In Handelinge: 6× alleen.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Hoe herken ek hartstogte?</a:t>
            </a:r>
            <a:endParaRPr lang="en-ZA" dirty="0"/>
          </a:p>
        </p:txBody>
      </p:sp>
      <p:sp>
        <p:nvSpPr>
          <p:cNvPr id="3" name="Content Placeholder 2"/>
          <p:cNvSpPr>
            <a:spLocks noGrp="1"/>
          </p:cNvSpPr>
          <p:nvPr>
            <p:ph idx="1"/>
          </p:nvPr>
        </p:nvSpPr>
        <p:spPr/>
        <p:txBody>
          <a:bodyPr>
            <a:normAutofit/>
          </a:bodyPr>
          <a:lstStyle/>
          <a:p>
            <a:pPr>
              <a:buNone/>
            </a:pPr>
            <a:r>
              <a:rPr lang="en-ZA" dirty="0" smtClean="0"/>
              <a:t>G3804 </a:t>
            </a:r>
            <a:r>
              <a:rPr lang="en-ZA" dirty="0" err="1" smtClean="0"/>
              <a:t>πάθημα</a:t>
            </a:r>
            <a:r>
              <a:rPr lang="en-ZA" dirty="0" smtClean="0"/>
              <a:t> </a:t>
            </a:r>
            <a:r>
              <a:rPr lang="en-ZA" dirty="0" err="1" smtClean="0"/>
              <a:t>pathēma</a:t>
            </a:r>
            <a:r>
              <a:rPr lang="en-ZA" dirty="0" smtClean="0"/>
              <a:t/>
            </a:r>
            <a:br>
              <a:rPr lang="en-ZA" dirty="0" smtClean="0"/>
            </a:br>
            <a:r>
              <a:rPr lang="en-ZA" dirty="0" smtClean="0"/>
              <a:t>“something </a:t>
            </a:r>
            <a:r>
              <a:rPr lang="en-ZA" i="1" dirty="0" smtClean="0"/>
              <a:t>undergone</a:t>
            </a:r>
            <a:r>
              <a:rPr lang="en-ZA" dirty="0" smtClean="0"/>
              <a:t>, that is, </a:t>
            </a:r>
            <a:r>
              <a:rPr lang="en-ZA" b="1" i="1" dirty="0" smtClean="0">
                <a:solidFill>
                  <a:schemeClr val="accent5"/>
                </a:solidFill>
              </a:rPr>
              <a:t>hardship</a:t>
            </a:r>
            <a:r>
              <a:rPr lang="en-ZA" dirty="0" smtClean="0">
                <a:solidFill>
                  <a:schemeClr val="accent5"/>
                </a:solidFill>
              </a:rPr>
              <a:t> or </a:t>
            </a:r>
            <a:r>
              <a:rPr lang="en-ZA" b="1" i="1" dirty="0" smtClean="0">
                <a:solidFill>
                  <a:schemeClr val="accent5"/>
                </a:solidFill>
              </a:rPr>
              <a:t>pain</a:t>
            </a:r>
            <a:r>
              <a:rPr lang="en-ZA" dirty="0" smtClean="0"/>
              <a:t>; subjectively an </a:t>
            </a:r>
            <a:r>
              <a:rPr lang="en-ZA" i="1" dirty="0" smtClean="0"/>
              <a:t>emotion</a:t>
            </a:r>
            <a:r>
              <a:rPr lang="en-ZA" dirty="0" smtClean="0"/>
              <a:t> or </a:t>
            </a:r>
            <a:r>
              <a:rPr lang="en-ZA" i="1" dirty="0" smtClean="0"/>
              <a:t>influence”</a:t>
            </a:r>
          </a:p>
          <a:p>
            <a:pPr>
              <a:buNone/>
            </a:pPr>
            <a:endParaRPr lang="af-ZA" dirty="0" smtClean="0"/>
          </a:p>
          <a:p>
            <a:pPr>
              <a:buNone/>
            </a:pPr>
            <a:r>
              <a:rPr lang="en-ZA" dirty="0" smtClean="0"/>
              <a:t>G3806 </a:t>
            </a:r>
            <a:r>
              <a:rPr lang="en-ZA" dirty="0" err="1" smtClean="0"/>
              <a:t>πάθος</a:t>
            </a:r>
            <a:r>
              <a:rPr lang="en-ZA" dirty="0" smtClean="0"/>
              <a:t> pathos</a:t>
            </a:r>
            <a:br>
              <a:rPr lang="en-ZA" dirty="0" smtClean="0"/>
            </a:br>
            <a:r>
              <a:rPr lang="en-ZA" dirty="0" smtClean="0"/>
              <a:t>“properly </a:t>
            </a:r>
            <a:r>
              <a:rPr lang="en-ZA" b="1" i="1" dirty="0" smtClean="0">
                <a:solidFill>
                  <a:schemeClr val="accent5"/>
                </a:solidFill>
              </a:rPr>
              <a:t>suffering</a:t>
            </a:r>
            <a:r>
              <a:rPr lang="en-ZA" dirty="0" smtClean="0"/>
              <a:t> (‘pathos’), that is, (subjectively) a </a:t>
            </a:r>
            <a:r>
              <a:rPr lang="en-ZA" i="1" dirty="0" smtClean="0"/>
              <a:t>passion</a:t>
            </a:r>
            <a:r>
              <a:rPr lang="en-ZA" dirty="0" smtClean="0"/>
              <a:t>”</a:t>
            </a:r>
          </a:p>
          <a:p>
            <a:pPr>
              <a:buNone/>
            </a:pPr>
            <a:endParaRPr lang="en-ZA" dirty="0" smtClean="0"/>
          </a:p>
          <a:p>
            <a:pPr>
              <a:buNone/>
            </a:pPr>
            <a:endParaRPr lang="en-Z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smtClean="0"/>
              <a:t>Verskonings</a:t>
            </a:r>
            <a:endParaRPr lang="en-ZA"/>
          </a:p>
        </p:txBody>
      </p:sp>
      <p:sp>
        <p:nvSpPr>
          <p:cNvPr id="3" name="Content Placeholder 2"/>
          <p:cNvSpPr>
            <a:spLocks noGrp="1"/>
          </p:cNvSpPr>
          <p:nvPr>
            <p:ph idx="1"/>
          </p:nvPr>
        </p:nvSpPr>
        <p:spPr/>
        <p:txBody>
          <a:bodyPr/>
          <a:lstStyle/>
          <a:p>
            <a:pPr marL="514350" indent="-514350">
              <a:buFont typeface="+mj-lt"/>
              <a:buAutoNum type="arabicPeriod"/>
            </a:pPr>
            <a:r>
              <a:rPr lang="af-ZA" dirty="0" smtClean="0"/>
              <a:t>“Ek voel ek sal doodgaan daarsonder</a:t>
            </a:r>
            <a:r>
              <a:rPr lang="af-ZA" dirty="0" smtClean="0"/>
              <a:t>”</a:t>
            </a:r>
          </a:p>
          <a:p>
            <a:pPr marL="514350" indent="-514350">
              <a:buFont typeface="+mj-lt"/>
              <a:buAutoNum type="arabicPeriod"/>
            </a:pPr>
            <a:r>
              <a:rPr lang="af-ZA" dirty="0" smtClean="0"/>
              <a:t>“Ek kan dit nie help nie”</a:t>
            </a:r>
            <a:endParaRPr lang="af-ZA" dirty="0" smtClean="0"/>
          </a:p>
          <a:p>
            <a:pPr marL="514350" indent="-514350">
              <a:buFont typeface="+mj-lt"/>
              <a:buAutoNum type="arabicPeriod"/>
            </a:pPr>
            <a:r>
              <a:rPr lang="nl-NL" dirty="0" smtClean="0"/>
              <a:t>“So ’n sterk gevoel kan tog nie verkeerd wees nie</a:t>
            </a:r>
            <a:r>
              <a:rPr lang="nl-NL" dirty="0" smtClean="0"/>
              <a:t>”</a:t>
            </a:r>
          </a:p>
          <a:p>
            <a:pPr marL="514350" indent="-514350">
              <a:buFont typeface="+mj-lt"/>
              <a:buAutoNum type="arabicPeriod"/>
            </a:pPr>
            <a:r>
              <a:rPr lang="nl-NL" dirty="0" smtClean="0"/>
              <a:t>“Dit is ware liefde”</a:t>
            </a:r>
            <a:endParaRPr lang="nl-NL" dirty="0" smtClean="0"/>
          </a:p>
          <a:p>
            <a:pPr marL="514350" indent="-514350">
              <a:buFont typeface="+mj-lt"/>
              <a:buAutoNum type="arabicPeriod"/>
            </a:pPr>
            <a:r>
              <a:rPr lang="nl-NL" dirty="0" smtClean="0"/>
              <a:t>“Ek is nou maar eenmaal so gebore”</a:t>
            </a:r>
          </a:p>
          <a:p>
            <a:pPr marL="514350" indent="-514350">
              <a:buFont typeface="+mj-lt"/>
              <a:buAutoNum type="arabicPeriod"/>
            </a:pPr>
            <a:r>
              <a:rPr lang="nl-NL" dirty="0" smtClean="0"/>
              <a:t>“Ek is ’n slagoffer van my genetika”</a:t>
            </a:r>
          </a:p>
          <a:p>
            <a:pPr marL="514350" indent="-514350">
              <a:buFont typeface="+mj-lt"/>
              <a:buAutoNum type="arabicPeriod"/>
            </a:pPr>
            <a:r>
              <a:rPr lang="nl-NL" dirty="0" smtClean="0"/>
              <a:t>“Dit is my persoonlikheid</a:t>
            </a:r>
            <a:r>
              <a:rPr lang="nl-NL" dirty="0" smtClean="0"/>
              <a:t>”</a:t>
            </a:r>
          </a:p>
          <a:p>
            <a:pPr marL="514350" indent="-514350">
              <a:buFont typeface="+mj-lt"/>
              <a:buAutoNum type="arabicPeriod"/>
            </a:pPr>
            <a:r>
              <a:rPr lang="nl-NL" dirty="0" smtClean="0"/>
              <a:t>“Die Bybel is verkeerd/verouderd op daardie aspek”</a:t>
            </a:r>
            <a:endParaRPr lang="nl-NL"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err="1" smtClean="0"/>
              <a:t>Felix</a:t>
            </a:r>
            <a:endParaRPr lang="en-ZA" dirty="0"/>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Hand 24 [24] </a:t>
            </a:r>
            <a:r>
              <a:rPr lang="nl-NL" dirty="0" smtClean="0"/>
              <a:t>En ’n paar dae daarna het Felix gekom saam met Drusilla, sy vrou, wat ’n Jodin was, en het Paulus laat haal en hom aangehoor oor die </a:t>
            </a:r>
            <a:r>
              <a:rPr lang="nl-NL" b="1" i="1" dirty="0" smtClean="0">
                <a:solidFill>
                  <a:schemeClr val="accent3"/>
                </a:solidFill>
              </a:rPr>
              <a:t>geloof in Die Gesalfde</a:t>
            </a:r>
            <a:r>
              <a:rPr lang="nl-NL" dirty="0" smtClean="0"/>
              <a:t>.</a:t>
            </a:r>
          </a:p>
          <a:p>
            <a:pPr>
              <a:buNone/>
            </a:pPr>
            <a:r>
              <a:rPr lang="nl-NL" b="1" dirty="0" smtClean="0">
                <a:solidFill>
                  <a:schemeClr val="accent1"/>
                </a:solidFill>
              </a:rPr>
              <a:t>[25] </a:t>
            </a:r>
            <a:r>
              <a:rPr lang="nl-NL" dirty="0" smtClean="0"/>
              <a:t>Maar toe hy spreek oor </a:t>
            </a:r>
            <a:r>
              <a:rPr lang="nl-NL" b="1" i="1" dirty="0" smtClean="0">
                <a:solidFill>
                  <a:schemeClr val="accent3"/>
                </a:solidFill>
              </a:rPr>
              <a:t>geregtigheid</a:t>
            </a:r>
            <a:r>
              <a:rPr lang="nl-NL" dirty="0" smtClean="0"/>
              <a:t> en </a:t>
            </a:r>
            <a:r>
              <a:rPr lang="nl-NL" b="1" i="1" dirty="0" smtClean="0">
                <a:solidFill>
                  <a:schemeClr val="accent3"/>
                </a:solidFill>
              </a:rPr>
              <a:t>selfbeheersing</a:t>
            </a:r>
            <a:r>
              <a:rPr lang="nl-NL" dirty="0" smtClean="0"/>
              <a:t> en die </a:t>
            </a:r>
            <a:r>
              <a:rPr lang="nl-NL" b="1" i="1" dirty="0" smtClean="0">
                <a:solidFill>
                  <a:schemeClr val="accent3"/>
                </a:solidFill>
              </a:rPr>
              <a:t>toekomstige oordeel</a:t>
            </a:r>
            <a:r>
              <a:rPr lang="nl-NL" dirty="0" smtClean="0"/>
              <a:t>, het Felix baie bang geword en geantwoord: Gaan vir hierdie keer heen, en as ek ’n geleentheid vind, sal ek jou laat roep. </a:t>
            </a:r>
          </a:p>
          <a:p>
            <a:pPr>
              <a:buNone/>
            </a:pPr>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f-ZA" cap="small" dirty="0" smtClean="0"/>
              <a:t>Hartstogte</a:t>
            </a:r>
            <a:br>
              <a:rPr lang="af-ZA" cap="small" dirty="0" smtClean="0"/>
            </a:br>
            <a:r>
              <a:rPr lang="af-ZA" cap="small" dirty="0" err="1" smtClean="0"/>
              <a:t>vs</a:t>
            </a:r>
            <a:r>
              <a:rPr lang="af-ZA" cap="small" dirty="0" smtClean="0"/>
              <a:t/>
            </a:r>
            <a:br>
              <a:rPr lang="af-ZA" cap="small" dirty="0" smtClean="0"/>
            </a:br>
            <a:r>
              <a:rPr lang="af-ZA" cap="small" dirty="0" smtClean="0"/>
              <a:t>Selfbeheersing</a:t>
            </a:r>
            <a:endParaRPr lang="en-ZA" cap="small" dirty="0"/>
          </a:p>
        </p:txBody>
      </p:sp>
      <p:sp>
        <p:nvSpPr>
          <p:cNvPr id="3" name="Subtitle 2"/>
          <p:cNvSpPr>
            <a:spLocks noGrp="1"/>
          </p:cNvSpPr>
          <p:nvPr>
            <p:ph type="subTitle" idx="1"/>
          </p:nvPr>
        </p:nvSpPr>
        <p:spPr/>
        <p:txBody>
          <a:bodyPr/>
          <a:lstStyle/>
          <a:p>
            <a:r>
              <a:rPr lang="af-ZA" dirty="0" smtClean="0"/>
              <a:t>1 Nov 2015</a:t>
            </a:r>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Gevaar</a:t>
            </a:r>
            <a:endParaRPr lang="en-ZA" dirty="0"/>
          </a:p>
        </p:txBody>
      </p:sp>
      <p:sp>
        <p:nvSpPr>
          <p:cNvPr id="3" name="Content Placeholder 2"/>
          <p:cNvSpPr>
            <a:spLocks noGrp="1"/>
          </p:cNvSpPr>
          <p:nvPr>
            <p:ph idx="1"/>
          </p:nvPr>
        </p:nvSpPr>
        <p:spPr/>
        <p:txBody>
          <a:bodyPr/>
          <a:lstStyle/>
          <a:p>
            <a:pPr>
              <a:buNone/>
            </a:pPr>
            <a:r>
              <a:rPr lang="nl-NL" b="1" dirty="0" smtClean="0">
                <a:solidFill>
                  <a:schemeClr val="accent1"/>
                </a:solidFill>
              </a:rPr>
              <a:t>Rom 7 [5] </a:t>
            </a:r>
            <a:r>
              <a:rPr lang="nl-NL" dirty="0" smtClean="0"/>
              <a:t>Want toe ons </a:t>
            </a:r>
            <a:r>
              <a:rPr lang="nl-NL" b="1" i="1" dirty="0" smtClean="0">
                <a:solidFill>
                  <a:schemeClr val="accent2"/>
                </a:solidFill>
              </a:rPr>
              <a:t>in die vlees </a:t>
            </a:r>
            <a:r>
              <a:rPr lang="nl-NL" dirty="0" smtClean="0"/>
              <a:t>was, het die sondige </a:t>
            </a:r>
            <a:r>
              <a:rPr lang="nl-NL" b="1" i="1" dirty="0" smtClean="0">
                <a:solidFill>
                  <a:schemeClr val="accent3"/>
                </a:solidFill>
              </a:rPr>
              <a:t>hartstogte</a:t>
            </a:r>
            <a:r>
              <a:rPr lang="nl-NL" dirty="0" smtClean="0"/>
              <a:t> wat deur die wet kom, in ons lede gewerk om </a:t>
            </a:r>
            <a:r>
              <a:rPr lang="nl-NL" b="1" i="1" dirty="0" smtClean="0">
                <a:solidFill>
                  <a:schemeClr val="accent2"/>
                </a:solidFill>
              </a:rPr>
              <a:t>vir die dood </a:t>
            </a:r>
            <a:r>
              <a:rPr lang="nl-NL" dirty="0" smtClean="0"/>
              <a:t>vrugte te dra.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Antwoord</a:t>
            </a:r>
            <a:endParaRPr lang="en-ZA" dirty="0"/>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Gal 5 [24] </a:t>
            </a:r>
            <a:r>
              <a:rPr lang="nl-NL" dirty="0" smtClean="0"/>
              <a:t>Maar die wat aan Die Gesalfde behoort, het die vlees met sy hartstogte en begeerlikhede </a:t>
            </a:r>
            <a:r>
              <a:rPr lang="nl-NL" b="1" i="1" dirty="0" smtClean="0">
                <a:solidFill>
                  <a:schemeClr val="accent3"/>
                </a:solidFill>
              </a:rPr>
              <a:t>gekruisig</a:t>
            </a:r>
            <a:r>
              <a:rPr lang="nl-NL" dirty="0" smtClean="0"/>
              <a:t>. </a:t>
            </a:r>
            <a:r>
              <a:rPr lang="nl-NL" b="1" dirty="0" smtClean="0">
                <a:solidFill>
                  <a:schemeClr val="accent1"/>
                </a:solidFill>
              </a:rPr>
              <a:t>[25] </a:t>
            </a:r>
            <a:r>
              <a:rPr lang="nl-NL" dirty="0" smtClean="0"/>
              <a:t>As ons deur die Gees lewe, laat ons ook deur die Gees wandel.</a:t>
            </a:r>
          </a:p>
          <a:p>
            <a:pPr>
              <a:buNone/>
            </a:pPr>
            <a:endParaRPr lang="nl-NL" dirty="0" smtClean="0"/>
          </a:p>
          <a:p>
            <a:pPr>
              <a:buNone/>
            </a:pPr>
            <a:r>
              <a:rPr lang="nl-NL" b="1" dirty="0" smtClean="0">
                <a:solidFill>
                  <a:schemeClr val="accent1"/>
                </a:solidFill>
              </a:rPr>
              <a:t>Kol 3 [5] </a:t>
            </a:r>
            <a:r>
              <a:rPr lang="nl-NL" b="1" i="1" dirty="0" smtClean="0">
                <a:solidFill>
                  <a:schemeClr val="accent3"/>
                </a:solidFill>
              </a:rPr>
              <a:t>Maak dood </a:t>
            </a:r>
            <a:r>
              <a:rPr lang="nl-NL" dirty="0" smtClean="0"/>
              <a:t>dan julle lede wat op die aarde is, naamlik hoerery, onreinheid, hartstog, slegte begeertes en gierigheid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fontScale="92500" lnSpcReduction="10000"/>
          </a:bodyPr>
          <a:lstStyle/>
          <a:p>
            <a:pPr>
              <a:buNone/>
            </a:pPr>
            <a:r>
              <a:rPr lang="nl-NL" b="1" dirty="0" smtClean="0">
                <a:solidFill>
                  <a:schemeClr val="accent1"/>
                </a:solidFill>
              </a:rPr>
              <a:t>Luk 14 [27] </a:t>
            </a:r>
            <a:r>
              <a:rPr lang="nl-NL" dirty="0" smtClean="0"/>
              <a:t>En elkeen wat sy </a:t>
            </a:r>
            <a:r>
              <a:rPr lang="nl-NL" b="1" i="1" dirty="0" smtClean="0">
                <a:solidFill>
                  <a:schemeClr val="accent3"/>
                </a:solidFill>
              </a:rPr>
              <a:t>kruis</a:t>
            </a:r>
            <a:r>
              <a:rPr lang="nl-NL" dirty="0" smtClean="0"/>
              <a:t> nie dra en agter My aan kom nie, kan my dissipel nie wees nie.</a:t>
            </a:r>
          </a:p>
          <a:p>
            <a:pPr>
              <a:buNone/>
            </a:pPr>
            <a:endParaRPr lang="nl-NL" dirty="0" smtClean="0"/>
          </a:p>
          <a:p>
            <a:pPr>
              <a:buNone/>
            </a:pPr>
            <a:r>
              <a:rPr lang="nl-NL" b="1" dirty="0" smtClean="0">
                <a:solidFill>
                  <a:schemeClr val="accent1"/>
                </a:solidFill>
              </a:rPr>
              <a:t>Matt 16 [24] </a:t>
            </a:r>
            <a:r>
              <a:rPr lang="nl-NL" dirty="0" smtClean="0"/>
              <a:t>Toe sê Jahsua vir sy dissipels: As iemand agter My aan wil kom, moet hy </a:t>
            </a:r>
            <a:r>
              <a:rPr lang="nl-NL" b="1" i="1" dirty="0" smtClean="0">
                <a:solidFill>
                  <a:schemeClr val="accent3"/>
                </a:solidFill>
              </a:rPr>
              <a:t>homself verloën</a:t>
            </a:r>
            <a:r>
              <a:rPr lang="nl-NL" dirty="0" smtClean="0"/>
              <a:t> en sy </a:t>
            </a:r>
            <a:r>
              <a:rPr lang="nl-NL" b="1" i="1" dirty="0" smtClean="0">
                <a:solidFill>
                  <a:schemeClr val="accent3"/>
                </a:solidFill>
              </a:rPr>
              <a:t>kruis opneem </a:t>
            </a:r>
            <a:r>
              <a:rPr lang="nl-NL" dirty="0" smtClean="0"/>
              <a:t>en My volg. </a:t>
            </a:r>
            <a:r>
              <a:rPr lang="nl-NL" b="1" dirty="0" smtClean="0">
                <a:solidFill>
                  <a:schemeClr val="accent1"/>
                </a:solidFill>
              </a:rPr>
              <a:t>[25] </a:t>
            </a:r>
            <a:r>
              <a:rPr lang="nl-NL" dirty="0" smtClean="0"/>
              <a:t>Want elkeen wat sy lewe wil red, sal dit verloor; maar elkeen wat sy lewe om My ontwil verloor, sal dit vind. </a:t>
            </a:r>
            <a:r>
              <a:rPr lang="nl-NL" b="1" dirty="0" smtClean="0">
                <a:solidFill>
                  <a:schemeClr val="accent1"/>
                </a:solidFill>
              </a:rPr>
              <a:t>[26] </a:t>
            </a:r>
            <a:r>
              <a:rPr lang="nl-NL" dirty="0" smtClean="0"/>
              <a:t>Want wat baat dit ’n mens as hy die hele wêreld win, maar aan sy siel skade ly? Of wat sal ’n mens gee as losprys vir sy siel? </a:t>
            </a:r>
            <a:r>
              <a:rPr lang="nl-NL" b="1" dirty="0" smtClean="0">
                <a:solidFill>
                  <a:schemeClr val="accent1"/>
                </a:solidFill>
              </a:rPr>
              <a:t>(</a:t>
            </a:r>
            <a:r>
              <a:rPr lang="en-US" b="1" dirty="0" smtClean="0">
                <a:solidFill>
                  <a:schemeClr val="accent1"/>
                </a:solidFill>
              </a:rPr>
              <a:t>Mark</a:t>
            </a:r>
            <a:r>
              <a:rPr lang="nl-NL" b="1" dirty="0" smtClean="0">
                <a:solidFill>
                  <a:schemeClr val="accent1"/>
                </a:solidFill>
              </a:rPr>
              <a:t> </a:t>
            </a:r>
            <a:r>
              <a:rPr lang="en-US" b="1" dirty="0" smtClean="0">
                <a:solidFill>
                  <a:schemeClr val="accent1"/>
                </a:solidFill>
              </a:rPr>
              <a:t>8:34-37, </a:t>
            </a:r>
            <a:r>
              <a:rPr lang="en-US" b="1" dirty="0" err="1" smtClean="0">
                <a:solidFill>
                  <a:schemeClr val="accent1"/>
                </a:solidFill>
              </a:rPr>
              <a:t>Luk</a:t>
            </a:r>
            <a:r>
              <a:rPr lang="nl-NL" b="1" dirty="0" smtClean="0">
                <a:solidFill>
                  <a:schemeClr val="accent1"/>
                </a:solidFill>
              </a:rPr>
              <a:t> </a:t>
            </a:r>
            <a:r>
              <a:rPr lang="en-US" b="1" dirty="0" smtClean="0">
                <a:solidFill>
                  <a:schemeClr val="accent1"/>
                </a:solidFill>
              </a:rPr>
              <a:t>9:23-25)</a:t>
            </a:r>
            <a:endParaRPr lang="nl-NL" b="1" dirty="0" smtClean="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smtClean="0"/>
              <a:t>Hoe?</a:t>
            </a:r>
            <a:endParaRPr lang="en-ZA" dirty="0"/>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Rom 6 [3] </a:t>
            </a:r>
            <a:r>
              <a:rPr lang="nl-NL" dirty="0" smtClean="0"/>
              <a:t>Of weet julle nie dat ons almal wat in Die Gesalfde, Jahsua, gedoop is, </a:t>
            </a:r>
            <a:r>
              <a:rPr lang="nl-NL" b="1" i="1" dirty="0" smtClean="0">
                <a:solidFill>
                  <a:schemeClr val="accent3"/>
                </a:solidFill>
              </a:rPr>
              <a:t>in sy dood </a:t>
            </a:r>
            <a:r>
              <a:rPr lang="nl-NL" dirty="0" smtClean="0"/>
              <a:t>gedoop is nie? </a:t>
            </a:r>
            <a:r>
              <a:rPr lang="nl-NL" b="1" dirty="0" smtClean="0">
                <a:solidFill>
                  <a:schemeClr val="accent1"/>
                </a:solidFill>
              </a:rPr>
              <a:t>[4] </a:t>
            </a:r>
            <a:r>
              <a:rPr lang="nl-NL" dirty="0" smtClean="0"/>
              <a:t>Ons is dus saam met Hom begrawe deur die doop in die dood, sodat net soos Die Gesalfde uit die dode opgewek is deur die heerlikheid van die Vader, ons ook so in ’n </a:t>
            </a:r>
            <a:r>
              <a:rPr lang="nl-NL" b="1" i="1" dirty="0" smtClean="0">
                <a:solidFill>
                  <a:schemeClr val="accent3"/>
                </a:solidFill>
              </a:rPr>
              <a:t>nuwe lewe </a:t>
            </a:r>
            <a:r>
              <a:rPr lang="nl-NL" dirty="0" smtClean="0"/>
              <a:t>kan wandel.</a:t>
            </a:r>
            <a:r>
              <a:rPr lang="nl-NL" b="1" dirty="0" smtClean="0">
                <a:solidFill>
                  <a:schemeClr val="accent1"/>
                </a:solidFill>
              </a:rPr>
              <a:t> [5] </a:t>
            </a:r>
            <a:r>
              <a:rPr lang="nl-NL" dirty="0" smtClean="0"/>
              <a:t>Want as ons met Hom saamgegroei het deur die gelykvormigheid aan sy dood, sal ons dit tog ook wees deur dié aan sy </a:t>
            </a:r>
            <a:r>
              <a:rPr lang="nl-NL" b="1" i="1" dirty="0" smtClean="0">
                <a:solidFill>
                  <a:schemeClr val="accent3"/>
                </a:solidFill>
              </a:rPr>
              <a:t>opstanding</a:t>
            </a:r>
            <a:r>
              <a:rPr lang="nl-NL" dirty="0" smtClean="0"/>
              <a:t>;</a:t>
            </a:r>
            <a:endParaRPr lang="nl-NL" b="1" dirty="0" smtClean="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Rom 6 [6] </a:t>
            </a:r>
            <a:r>
              <a:rPr lang="nl-NL" dirty="0" smtClean="0"/>
              <a:t>aangesien ons dit weet dat ons oue mens saam gekruisig is, sodat die </a:t>
            </a:r>
            <a:r>
              <a:rPr lang="nl-NL" b="1" i="1" dirty="0" smtClean="0">
                <a:solidFill>
                  <a:schemeClr val="accent3"/>
                </a:solidFill>
              </a:rPr>
              <a:t>liggaam van die sonde tot niet gemaak </a:t>
            </a:r>
            <a:r>
              <a:rPr lang="nl-NL" dirty="0" smtClean="0"/>
              <a:t>sou word en ons nie meer die sonde sou dien nie.</a:t>
            </a:r>
            <a:r>
              <a:rPr lang="nl-NL" b="1" dirty="0" smtClean="0">
                <a:solidFill>
                  <a:schemeClr val="accent1"/>
                </a:solidFill>
              </a:rPr>
              <a:t> [7] </a:t>
            </a:r>
            <a:r>
              <a:rPr lang="nl-NL" dirty="0" smtClean="0"/>
              <a:t>Want hy wat gesterf het, is geregverdig van die sonde.</a:t>
            </a:r>
            <a:r>
              <a:rPr lang="nl-NL" b="1" dirty="0" smtClean="0">
                <a:solidFill>
                  <a:schemeClr val="accent1"/>
                </a:solidFill>
              </a:rPr>
              <a:t> [8] </a:t>
            </a:r>
            <a:r>
              <a:rPr lang="nl-NL" dirty="0" smtClean="0"/>
              <a:t>As ons dan saam met Die Gesalfde gesterf het, glo ons dat ons ook </a:t>
            </a:r>
            <a:r>
              <a:rPr lang="nl-NL" b="1" i="1" dirty="0" smtClean="0">
                <a:solidFill>
                  <a:schemeClr val="accent3"/>
                </a:solidFill>
              </a:rPr>
              <a:t>saam met Hom sal lewe</a:t>
            </a:r>
            <a:r>
              <a:rPr lang="nl-NL" dirty="0" smtClean="0"/>
              <a:t>,</a:t>
            </a:r>
            <a:r>
              <a:rPr lang="nl-NL" b="1" dirty="0" smtClean="0">
                <a:solidFill>
                  <a:schemeClr val="accent1"/>
                </a:solidFill>
              </a:rPr>
              <a:t> [9] </a:t>
            </a:r>
            <a:r>
              <a:rPr lang="nl-NL" dirty="0" smtClean="0"/>
              <a:t>omdat ons weet dat Die Gesalfde, nadat Hy opgewek is uit die dode, nie meer sterf nie. Die </a:t>
            </a:r>
            <a:r>
              <a:rPr lang="nl-NL" b="1" i="1" dirty="0" smtClean="0">
                <a:solidFill>
                  <a:schemeClr val="accent3"/>
                </a:solidFill>
              </a:rPr>
              <a:t>dood heers oor Hom nie meer nie</a:t>
            </a:r>
            <a:r>
              <a:rPr lang="nl-NL" dirty="0" smtClean="0"/>
              <a:t>.</a:t>
            </a:r>
            <a:endParaRPr lang="nl-NL" b="1" dirty="0" smtClean="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a:buNone/>
            </a:pPr>
            <a:r>
              <a:rPr lang="nl-NL" b="1" dirty="0" smtClean="0">
                <a:solidFill>
                  <a:schemeClr val="accent1"/>
                </a:solidFill>
              </a:rPr>
              <a:t>Rom 6 [10] </a:t>
            </a:r>
            <a:r>
              <a:rPr lang="nl-NL" dirty="0" smtClean="0"/>
              <a:t>Want die dood wat Hy gesterf het, het Hy vir die sonde eens en vir altyd gesterwe; maar die lewe wat Hy leef, leef Hy vir God. </a:t>
            </a:r>
            <a:r>
              <a:rPr lang="nl-NL" b="1" dirty="0" smtClean="0">
                <a:solidFill>
                  <a:schemeClr val="accent1"/>
                </a:solidFill>
              </a:rPr>
              <a:t>[11] </a:t>
            </a:r>
            <a:r>
              <a:rPr lang="nl-NL" dirty="0" smtClean="0"/>
              <a:t>So moet julle ook reken dat julle wel vir die sonde dood is, maar </a:t>
            </a:r>
            <a:r>
              <a:rPr lang="nl-NL" b="1" i="1" dirty="0" smtClean="0">
                <a:solidFill>
                  <a:schemeClr val="accent3"/>
                </a:solidFill>
              </a:rPr>
              <a:t>lewend is vir God</a:t>
            </a:r>
            <a:r>
              <a:rPr lang="nl-NL" dirty="0" smtClean="0"/>
              <a:t> in Die Gesalfde Jahsua, onse Heer </a:t>
            </a:r>
            <a:r>
              <a:rPr lang="nl-NL" i="1" dirty="0" smtClean="0"/>
              <a:t>[Heerser, Meester, Besitter, Gebieder]</a:t>
            </a:r>
            <a:r>
              <a:rPr lang="nl-NL" dirty="0" smtClean="0"/>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327</TotalTime>
  <Words>1024</Words>
  <Application>Microsoft Office PowerPoint</Application>
  <PresentationFormat>On-screen Show (4:3)</PresentationFormat>
  <Paragraphs>64</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Trebuchet MS</vt:lpstr>
      <vt:lpstr>Wingdings 2</vt:lpstr>
      <vt:lpstr>Calibri</vt:lpstr>
      <vt:lpstr>Wingdings</vt:lpstr>
      <vt:lpstr>Opulent</vt:lpstr>
      <vt:lpstr>Felix</vt:lpstr>
      <vt:lpstr>Felix</vt:lpstr>
      <vt:lpstr>Hartstogte vs Selfbeheersing</vt:lpstr>
      <vt:lpstr>Gevaar</vt:lpstr>
      <vt:lpstr>Antwoord</vt:lpstr>
      <vt:lpstr>Slide 6</vt:lpstr>
      <vt:lpstr>Hoe?</vt:lpstr>
      <vt:lpstr>Slide 8</vt:lpstr>
      <vt:lpstr>Slide 9</vt:lpstr>
      <vt:lpstr>Slide 10</vt:lpstr>
      <vt:lpstr>Slide 11</vt:lpstr>
      <vt:lpstr>Praktika</vt:lpstr>
      <vt:lpstr>Hoe herken ek hartstogte?</vt:lpstr>
      <vt:lpstr>Verskonings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2015-10-31T13:25:25Z</dcterms:created>
  <dcterms:modified xsi:type="dcterms:W3CDTF">2015-11-01T05:11:00Z</dcterms:modified>
</cp:coreProperties>
</file>